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61" r:id="rId5"/>
    <p:sldId id="262" r:id="rId6"/>
    <p:sldId id="263" r:id="rId7"/>
    <p:sldId id="264" r:id="rId8"/>
    <p:sldId id="265" r:id="rId9"/>
    <p:sldId id="289" r:id="rId10"/>
    <p:sldId id="288" r:id="rId11"/>
    <p:sldId id="267" r:id="rId12"/>
    <p:sldId id="290" r:id="rId13"/>
    <p:sldId id="286" r:id="rId14"/>
    <p:sldId id="287" r:id="rId15"/>
    <p:sldId id="291" r:id="rId16"/>
    <p:sldId id="273" r:id="rId17"/>
    <p:sldId id="292" r:id="rId18"/>
    <p:sldId id="275" r:id="rId19"/>
    <p:sldId id="277" r:id="rId20"/>
    <p:sldId id="294" r:id="rId21"/>
    <p:sldId id="296" r:id="rId22"/>
    <p:sldId id="301" r:id="rId23"/>
    <p:sldId id="302" r:id="rId24"/>
    <p:sldId id="303" r:id="rId25"/>
    <p:sldId id="304" r:id="rId26"/>
    <p:sldId id="305" r:id="rId27"/>
    <p:sldId id="306" r:id="rId28"/>
    <p:sldId id="308" r:id="rId29"/>
    <p:sldId id="307" r:id="rId30"/>
    <p:sldId id="284" r:id="rId3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0"/>
  </p:normalViewPr>
  <p:slideViewPr>
    <p:cSldViewPr snapToGrid="0" snapToObjects="1">
      <p:cViewPr varScale="1">
        <p:scale>
          <a:sx n="89" d="100"/>
          <a:sy n="89" d="100"/>
        </p:scale>
        <p:origin x="75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744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B4188-47E0-A787-EF41-0C67391692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CFD2E-9AC0-637C-A99E-B4ACEBFBEC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CE67F-8855-69B9-C050-B4014B0A32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B26F62-7F37-B112-1968-0D4E26DDFD91}"/>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405878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6C725-470D-608E-E7DF-C60B5C8049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59EA8-01E6-DCFA-1012-BA0B23CEDC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050FB-9F83-1F45-C320-F5F7C8252F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F76A09-26E3-56E1-43A1-55D3BC96C17A}"/>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279003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EDA79-AC58-4B33-739F-A78C73455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7413C-0BD6-C6B1-431B-0A31962B8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09446-9B20-A016-877C-A1EC75D95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9AD95C-5ADF-C4D0-765F-3137D0AF746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710540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FED30-0EE4-30B1-3F62-EE2C3A1F0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62C04-E55A-FFD9-6E4F-85705A447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DC407-1071-BC31-EE0A-39D3C51B06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5C9469-A5A8-2454-B84C-EA3E188FB93C}"/>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97064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F5E69-F8B2-7AE3-B1AA-A5F8AAE14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69451-BD65-2ABB-B1D1-608069203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4B34DA-25AB-8D4D-4FB9-E3BF45C7E4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D5A1FA-34D6-F94C-3F0E-ED17A8F238B4}"/>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541654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5D4D9-F336-0308-5B9C-8272AD4DC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1FE49-CF84-0F0C-168B-DBB8F0E51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979D85-BC1C-EE70-745A-61BEDAB197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79FFF7-54AF-47CD-C1D9-F8554D112B58}"/>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99757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C2DF1-B5B0-967B-FB64-B00A4AE84D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B96588-EC7D-1008-D5DA-803D37F05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A5E887-EAC3-479E-5197-0C9BDAF494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5BC7B8-8CB1-5F5A-5E2A-120DEE1D7415}"/>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799544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AB206-A434-2CFB-627A-DCF2324B09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B36E93-8D2A-AA38-012D-7718243D7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4EE970-F967-3F88-B297-A3EC3A44FA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43397E-4FB4-634E-21EA-B02918A97873}"/>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516176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B2FDF-AABB-71EE-3DC6-6CD44BDB6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37E54-D4C4-E0CE-F6D5-761E82BDCB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060ED-90B7-C361-2B7C-0844456560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B21908-F5CD-24C5-7E82-9D8D60565D12}"/>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378064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401F6-DF63-C4C6-D769-E61ABAEAB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9518D-BCDD-A8A7-01BA-1F9C97056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47DC19-4CD9-2E31-4713-B004BD3ABC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6FB145-00BA-D45D-6CF6-9F80B3B347E4}"/>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389048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DE5CE-206E-3BD7-6D06-7921D31E5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87D24-82BC-CC81-9D02-02F61EECCF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F49CE-936A-1A9A-CBF4-E2DD62C8F8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166219-106E-A4E3-518E-71088C439773}"/>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432399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A3B6-DBA5-2F40-92C7-BB2BBC76E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F795B-933E-5632-849F-F46ADD8A9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0F9F21-2DDB-BD7F-FCDA-9894A2FEAD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78CD87-B1F8-1A31-28D3-96FEC316A7CB}"/>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598092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26E78-5AB0-705B-251C-A457B34F1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C86127-0AD5-6CE1-6C16-A53D4BB087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70E4EC-6AA4-9B30-C1E1-0743A56D9A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8463E4-C52A-509C-B7BC-2741360FEC2F}"/>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578184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37D8F-8ECD-E55A-0D72-46100E11A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53E5F-569E-96CE-3E9D-F27265D676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9FD9F-D93F-4182-B714-7FA6E9ED7D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E21D18-9EC7-6452-9374-7127658C5BE8}"/>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321732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244C2-7057-A234-A7BE-5A5C2915FD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F8A1C9-61E0-B95D-C77D-92873BDEA7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4F5E6-2685-C79B-C6C0-E80972BEFA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F1041A-F766-ABE9-3A2C-C908C7391146}"/>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699712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9F154-08C6-9500-9329-17219520B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1C8705-E9FB-1204-CA0E-A754354503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A7571-F561-1338-E34A-3A72E32A25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F10B2F-14B3-736A-D39F-8C1CA4D530E5}"/>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861749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7E59C-3388-F455-9C2E-A4259B6C5A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EF93E1-9AF3-A699-8C5E-8036A13F1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9F4A46-CAD6-4485-390A-D7FC26BFE6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867954-C6C5-A1AC-46C2-7965B4DBE317}"/>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260190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2.png"/><Relationship Id="rId7"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mailto:Thomasyokeem@gmail.com" TargetMode="External"/><Relationship Id="rId4" Type="http://schemas.openxmlformats.org/officeDocument/2006/relationships/image" Target="../media/image5.pn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jpeg"/><Relationship Id="rId5" Type="http://schemas.openxmlformats.org/officeDocument/2006/relationships/image" Target="../media/image39.png"/><Relationship Id="rId10" Type="http://schemas.openxmlformats.org/officeDocument/2006/relationships/image" Target="../media/image45.jpeg"/><Relationship Id="rId4" Type="http://schemas.openxmlformats.org/officeDocument/2006/relationships/image" Target="../media/image38.png"/><Relationship Id="rId9"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openi.nlm.nih.gov/imgs/collections/NLMCXR_reports.tgz" TargetMode="External"/><Relationship Id="rId5" Type="http://schemas.openxmlformats.org/officeDocument/2006/relationships/hyperlink" Target="https://openi.nlm.nih.gov/imgs/collections/NLMCXR_png.tgz" TargetMode="Externa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png"/><Relationship Id="rId7"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pic>
        <p:nvPicPr>
          <p:cNvPr id="4" name="Image 2" descr="preencoded.png"/>
          <p:cNvPicPr>
            <a:picLocks noChangeAspect="1"/>
          </p:cNvPicPr>
          <p:nvPr/>
        </p:nvPicPr>
        <p:blipFill>
          <a:blip r:embed="rId5"/>
          <a:stretch>
            <a:fillRect/>
          </a:stretch>
        </p:blipFill>
        <p:spPr>
          <a:xfrm>
            <a:off x="685800" y="6153912"/>
            <a:ext cx="13267944" cy="27432"/>
          </a:xfrm>
          <a:prstGeom prst="rect">
            <a:avLst/>
          </a:prstGeom>
        </p:spPr>
      </p:pic>
      <p:sp>
        <p:nvSpPr>
          <p:cNvPr id="8" name="Text 2"/>
          <p:cNvSpPr/>
          <p:nvPr/>
        </p:nvSpPr>
        <p:spPr>
          <a:xfrm>
            <a:off x="685800" y="3410712"/>
            <a:ext cx="13267944" cy="2523744"/>
          </a:xfrm>
          <a:prstGeom prst="rect">
            <a:avLst/>
          </a:prstGeom>
          <a:noFill/>
          <a:ln/>
        </p:spPr>
        <p:txBody>
          <a:bodyPr wrap="square" lIns="0" tIns="0" rIns="0" bIns="0" rtlCol="0" anchor="ctr"/>
          <a:lstStyle/>
          <a:p>
            <a:pPr marL="0" indent="0" algn="l">
              <a:lnSpc>
                <a:spcPts val="6620"/>
              </a:lnSpc>
              <a:buNone/>
            </a:pPr>
            <a:r>
              <a:rPr lang="en-US" sz="5290" dirty="0">
                <a:solidFill>
                  <a:srgbClr val="F5F5F5"/>
                </a:solidFill>
                <a:latin typeface="思源黑体-思源黑体-Regular" pitchFamily="34" charset="0"/>
                <a:ea typeface="思源黑体-思源黑体-Regular" pitchFamily="34" charset="-122"/>
                <a:cs typeface="思源黑体-思源黑体-Regular" pitchFamily="34" charset="-120"/>
              </a:rPr>
              <a:t>Explainable AI for Tuberculosis Classification from Chest X-Rays Using Grad-CAM for Explainability</a:t>
            </a:r>
            <a:endParaRPr lang="en-US" sz="529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251F6-DF0C-8C8E-6603-5BB946C21E4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64F2655-8EF1-2365-8B21-E16D1A49F6C4}"/>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828907A8-EC42-997F-C9CD-C3F7E0A7C061}"/>
              </a:ext>
            </a:extLst>
          </p:cNvPr>
          <p:cNvPicPr>
            <a:picLocks noChangeAspect="1"/>
          </p:cNvPicPr>
          <p:nvPr/>
        </p:nvPicPr>
        <p:blipFill>
          <a:blip r:embed="rId4"/>
          <a:stretch>
            <a:fillRect/>
          </a:stretch>
        </p:blipFill>
        <p:spPr>
          <a:xfrm>
            <a:off x="0" y="0"/>
            <a:ext cx="14630400" cy="8238744"/>
          </a:xfrm>
          <a:prstGeom prst="rect">
            <a:avLst/>
          </a:prstGeom>
        </p:spPr>
      </p:pic>
      <p:sp>
        <p:nvSpPr>
          <p:cNvPr id="36" name="TextBox 35">
            <a:extLst>
              <a:ext uri="{FF2B5EF4-FFF2-40B4-BE49-F238E27FC236}">
                <a16:creationId xmlns:a16="http://schemas.microsoft.com/office/drawing/2014/main" id="{A2D80C3C-ED49-19C5-E6DE-7ACD8072C332}"/>
              </a:ext>
            </a:extLst>
          </p:cNvPr>
          <p:cNvSpPr txBox="1"/>
          <p:nvPr/>
        </p:nvSpPr>
        <p:spPr>
          <a:xfrm>
            <a:off x="562511" y="879093"/>
            <a:ext cx="5840858" cy="769441"/>
          </a:xfrm>
          <a:prstGeom prst="rect">
            <a:avLst/>
          </a:prstGeom>
          <a:noFill/>
        </p:spPr>
        <p:txBody>
          <a:bodyPr wrap="square">
            <a:spAutoFit/>
          </a:bodyPr>
          <a:lstStyle/>
          <a:p>
            <a:r>
              <a:rPr lang="en-GB" sz="4400" dirty="0">
                <a:solidFill>
                  <a:schemeClr val="bg1"/>
                </a:solidFill>
              </a:rPr>
              <a:t>Data Augmentation</a:t>
            </a:r>
          </a:p>
        </p:txBody>
      </p:sp>
      <p:sp>
        <p:nvSpPr>
          <p:cNvPr id="4" name="TextBox 3">
            <a:extLst>
              <a:ext uri="{FF2B5EF4-FFF2-40B4-BE49-F238E27FC236}">
                <a16:creationId xmlns:a16="http://schemas.microsoft.com/office/drawing/2014/main" id="{C93FD304-5645-BF7A-0244-401C758FF00F}"/>
              </a:ext>
            </a:extLst>
          </p:cNvPr>
          <p:cNvSpPr txBox="1"/>
          <p:nvPr/>
        </p:nvSpPr>
        <p:spPr>
          <a:xfrm>
            <a:off x="1220485" y="1813188"/>
            <a:ext cx="6526658" cy="369332"/>
          </a:xfrm>
          <a:prstGeom prst="rect">
            <a:avLst/>
          </a:prstGeom>
          <a:noFill/>
        </p:spPr>
        <p:txBody>
          <a:bodyPr wrap="square">
            <a:spAutoFit/>
          </a:bodyPr>
          <a:lstStyle/>
          <a:p>
            <a:r>
              <a:rPr lang="en-GB" dirty="0">
                <a:solidFill>
                  <a:schemeClr val="bg1"/>
                </a:solidFill>
              </a:rPr>
              <a:t>Random Resized Crop for random zooming.</a:t>
            </a:r>
          </a:p>
        </p:txBody>
      </p:sp>
      <p:sp>
        <p:nvSpPr>
          <p:cNvPr id="5" name="TextBox 4">
            <a:extLst>
              <a:ext uri="{FF2B5EF4-FFF2-40B4-BE49-F238E27FC236}">
                <a16:creationId xmlns:a16="http://schemas.microsoft.com/office/drawing/2014/main" id="{C6563139-820D-11F1-5B6C-B9058ABCFDFE}"/>
              </a:ext>
            </a:extLst>
          </p:cNvPr>
          <p:cNvSpPr txBox="1"/>
          <p:nvPr/>
        </p:nvSpPr>
        <p:spPr>
          <a:xfrm>
            <a:off x="1191802" y="2373061"/>
            <a:ext cx="6526658" cy="369332"/>
          </a:xfrm>
          <a:prstGeom prst="rect">
            <a:avLst/>
          </a:prstGeom>
          <a:noFill/>
        </p:spPr>
        <p:txBody>
          <a:bodyPr wrap="square">
            <a:spAutoFit/>
          </a:bodyPr>
          <a:lstStyle/>
          <a:p>
            <a:r>
              <a:rPr lang="en-GB" dirty="0">
                <a:solidFill>
                  <a:schemeClr val="bg1"/>
                </a:solidFill>
              </a:rPr>
              <a:t>Random </a:t>
            </a:r>
            <a:r>
              <a:rPr lang="en-GB" dirty="0" err="1">
                <a:solidFill>
                  <a:schemeClr val="bg1"/>
                </a:solidFill>
              </a:rPr>
              <a:t>HorizontalFlip</a:t>
            </a:r>
            <a:r>
              <a:rPr lang="en-GB" dirty="0">
                <a:solidFill>
                  <a:schemeClr val="bg1"/>
                </a:solidFill>
              </a:rPr>
              <a:t> for mirroring images.</a:t>
            </a:r>
          </a:p>
        </p:txBody>
      </p:sp>
      <p:sp>
        <p:nvSpPr>
          <p:cNvPr id="6" name="TextBox 5">
            <a:extLst>
              <a:ext uri="{FF2B5EF4-FFF2-40B4-BE49-F238E27FC236}">
                <a16:creationId xmlns:a16="http://schemas.microsoft.com/office/drawing/2014/main" id="{B0335706-EF0C-4AF3-12BE-32ED39B90548}"/>
              </a:ext>
            </a:extLst>
          </p:cNvPr>
          <p:cNvSpPr txBox="1"/>
          <p:nvPr/>
        </p:nvSpPr>
        <p:spPr>
          <a:xfrm>
            <a:off x="1191802" y="3079977"/>
            <a:ext cx="6526658" cy="369332"/>
          </a:xfrm>
          <a:prstGeom prst="rect">
            <a:avLst/>
          </a:prstGeom>
          <a:noFill/>
        </p:spPr>
        <p:txBody>
          <a:bodyPr wrap="square">
            <a:spAutoFit/>
          </a:bodyPr>
          <a:lstStyle/>
          <a:p>
            <a:r>
              <a:rPr lang="en-GB" dirty="0" err="1">
                <a:solidFill>
                  <a:schemeClr val="bg1"/>
                </a:solidFill>
              </a:rPr>
              <a:t>Color</a:t>
            </a:r>
            <a:r>
              <a:rPr lang="en-GB" dirty="0">
                <a:solidFill>
                  <a:schemeClr val="bg1"/>
                </a:solidFill>
              </a:rPr>
              <a:t> Jitter for brightness, contrast, and </a:t>
            </a:r>
            <a:r>
              <a:rPr lang="en-GB" dirty="0" err="1">
                <a:solidFill>
                  <a:schemeClr val="bg1"/>
                </a:solidFill>
              </a:rPr>
              <a:t>color</a:t>
            </a:r>
            <a:r>
              <a:rPr lang="en-GB" dirty="0">
                <a:solidFill>
                  <a:schemeClr val="bg1"/>
                </a:solidFill>
              </a:rPr>
              <a:t> variations.</a:t>
            </a:r>
          </a:p>
        </p:txBody>
      </p:sp>
      <p:sp>
        <p:nvSpPr>
          <p:cNvPr id="7" name="TextBox 6">
            <a:extLst>
              <a:ext uri="{FF2B5EF4-FFF2-40B4-BE49-F238E27FC236}">
                <a16:creationId xmlns:a16="http://schemas.microsoft.com/office/drawing/2014/main" id="{D774DA9D-53D1-B4E5-BB61-0C5230697DEF}"/>
              </a:ext>
            </a:extLst>
          </p:cNvPr>
          <p:cNvSpPr txBox="1"/>
          <p:nvPr/>
        </p:nvSpPr>
        <p:spPr>
          <a:xfrm>
            <a:off x="1191802" y="3651586"/>
            <a:ext cx="6526658" cy="369332"/>
          </a:xfrm>
          <a:prstGeom prst="rect">
            <a:avLst/>
          </a:prstGeom>
          <a:noFill/>
        </p:spPr>
        <p:txBody>
          <a:bodyPr wrap="square">
            <a:spAutoFit/>
          </a:bodyPr>
          <a:lstStyle/>
          <a:p>
            <a:r>
              <a:rPr lang="en-GB" dirty="0">
                <a:solidFill>
                  <a:schemeClr val="bg1"/>
                </a:solidFill>
              </a:rPr>
              <a:t>Random Affine for small rotations and translations.</a:t>
            </a:r>
          </a:p>
        </p:txBody>
      </p:sp>
      <p:sp>
        <p:nvSpPr>
          <p:cNvPr id="8" name="TextBox 7">
            <a:extLst>
              <a:ext uri="{FF2B5EF4-FFF2-40B4-BE49-F238E27FC236}">
                <a16:creationId xmlns:a16="http://schemas.microsoft.com/office/drawing/2014/main" id="{F5A1A45A-2FE1-BADB-3794-0C2ECE640A6B}"/>
              </a:ext>
            </a:extLst>
          </p:cNvPr>
          <p:cNvSpPr txBox="1"/>
          <p:nvPr/>
        </p:nvSpPr>
        <p:spPr>
          <a:xfrm>
            <a:off x="1220485" y="4358502"/>
            <a:ext cx="6526658" cy="369332"/>
          </a:xfrm>
          <a:prstGeom prst="rect">
            <a:avLst/>
          </a:prstGeom>
          <a:noFill/>
        </p:spPr>
        <p:txBody>
          <a:bodyPr wrap="square">
            <a:spAutoFit/>
          </a:bodyPr>
          <a:lstStyle/>
          <a:p>
            <a:r>
              <a:rPr lang="en-GB" dirty="0">
                <a:solidFill>
                  <a:schemeClr val="bg1"/>
                </a:solidFill>
              </a:rPr>
              <a:t>Random Grayscale to randomly convert some images to grayscale.</a:t>
            </a:r>
          </a:p>
        </p:txBody>
      </p:sp>
      <p:sp>
        <p:nvSpPr>
          <p:cNvPr id="11" name="TextBox 10">
            <a:extLst>
              <a:ext uri="{FF2B5EF4-FFF2-40B4-BE49-F238E27FC236}">
                <a16:creationId xmlns:a16="http://schemas.microsoft.com/office/drawing/2014/main" id="{B71C1453-E11F-CB60-F66E-B038619141F9}"/>
              </a:ext>
            </a:extLst>
          </p:cNvPr>
          <p:cNvSpPr txBox="1"/>
          <p:nvPr/>
        </p:nvSpPr>
        <p:spPr>
          <a:xfrm>
            <a:off x="1288123" y="5228536"/>
            <a:ext cx="6526658" cy="646331"/>
          </a:xfrm>
          <a:prstGeom prst="rect">
            <a:avLst/>
          </a:prstGeom>
          <a:noFill/>
        </p:spPr>
        <p:txBody>
          <a:bodyPr wrap="square">
            <a:spAutoFit/>
          </a:bodyPr>
          <a:lstStyle/>
          <a:p>
            <a:r>
              <a:rPr lang="en-GB" dirty="0">
                <a:solidFill>
                  <a:schemeClr val="bg1"/>
                </a:solidFill>
              </a:rPr>
              <a:t>These techniques help increase data diversity and reduce overfitting.</a:t>
            </a:r>
          </a:p>
        </p:txBody>
      </p:sp>
      <p:cxnSp>
        <p:nvCxnSpPr>
          <p:cNvPr id="13" name="Straight Connector 12">
            <a:extLst>
              <a:ext uri="{FF2B5EF4-FFF2-40B4-BE49-F238E27FC236}">
                <a16:creationId xmlns:a16="http://schemas.microsoft.com/office/drawing/2014/main" id="{81C3E746-B144-85AC-777B-79B7AEE8006A}"/>
              </a:ext>
            </a:extLst>
          </p:cNvPr>
          <p:cNvCxnSpPr/>
          <p:nvPr/>
        </p:nvCxnSpPr>
        <p:spPr>
          <a:xfrm>
            <a:off x="562511" y="1448656"/>
            <a:ext cx="0" cy="41030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4C7E22-9032-58C0-5A14-710DFF14075B}"/>
              </a:ext>
            </a:extLst>
          </p:cNvPr>
          <p:cNvCxnSpPr/>
          <p:nvPr/>
        </p:nvCxnSpPr>
        <p:spPr>
          <a:xfrm>
            <a:off x="562511" y="1997854"/>
            <a:ext cx="6292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B27736B-4956-AA5C-3D0C-2D9F4DAC6272}"/>
              </a:ext>
            </a:extLst>
          </p:cNvPr>
          <p:cNvCxnSpPr/>
          <p:nvPr/>
        </p:nvCxnSpPr>
        <p:spPr>
          <a:xfrm>
            <a:off x="591194" y="2550408"/>
            <a:ext cx="6292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D567FF4-B867-FFCE-68B0-20413AB5CBB8}"/>
              </a:ext>
            </a:extLst>
          </p:cNvPr>
          <p:cNvCxnSpPr/>
          <p:nvPr/>
        </p:nvCxnSpPr>
        <p:spPr>
          <a:xfrm>
            <a:off x="562510" y="3264643"/>
            <a:ext cx="6292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5FE528-A841-9ED6-ECE4-EFDD4B26E533}"/>
              </a:ext>
            </a:extLst>
          </p:cNvPr>
          <p:cNvCxnSpPr/>
          <p:nvPr/>
        </p:nvCxnSpPr>
        <p:spPr>
          <a:xfrm>
            <a:off x="562511" y="3836252"/>
            <a:ext cx="6292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0C7779-CB1A-141E-2BA3-2AF90D8810DD}"/>
              </a:ext>
            </a:extLst>
          </p:cNvPr>
          <p:cNvCxnSpPr/>
          <p:nvPr/>
        </p:nvCxnSpPr>
        <p:spPr>
          <a:xfrm>
            <a:off x="562509" y="4525575"/>
            <a:ext cx="6292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1AC14AD-C0DD-CECB-55C6-BFEA0949B5F0}"/>
              </a:ext>
            </a:extLst>
          </p:cNvPr>
          <p:cNvCxnSpPr/>
          <p:nvPr/>
        </p:nvCxnSpPr>
        <p:spPr>
          <a:xfrm>
            <a:off x="562508" y="5551701"/>
            <a:ext cx="6292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screenshot of a computer&#10;&#10;AI-generated content may be incorrect.">
            <a:extLst>
              <a:ext uri="{FF2B5EF4-FFF2-40B4-BE49-F238E27FC236}">
                <a16:creationId xmlns:a16="http://schemas.microsoft.com/office/drawing/2014/main" id="{59275469-2055-A8E1-AD37-0056E1FA1FFF}"/>
              </a:ext>
            </a:extLst>
          </p:cNvPr>
          <p:cNvPicPr>
            <a:picLocks noChangeAspect="1"/>
          </p:cNvPicPr>
          <p:nvPr/>
        </p:nvPicPr>
        <p:blipFill>
          <a:blip r:embed="rId5"/>
          <a:stretch>
            <a:fillRect/>
          </a:stretch>
        </p:blipFill>
        <p:spPr>
          <a:xfrm>
            <a:off x="8205827" y="2182520"/>
            <a:ext cx="2338044" cy="2745072"/>
          </a:xfrm>
          <a:prstGeom prst="rect">
            <a:avLst/>
          </a:prstGeom>
        </p:spPr>
      </p:pic>
      <p:pic>
        <p:nvPicPr>
          <p:cNvPr id="24" name="Picture 23" descr="A screenshot of a computer&#10;&#10;AI-generated content may be incorrect.">
            <a:extLst>
              <a:ext uri="{FF2B5EF4-FFF2-40B4-BE49-F238E27FC236}">
                <a16:creationId xmlns:a16="http://schemas.microsoft.com/office/drawing/2014/main" id="{7980B4F6-C43A-BF13-CE58-9456EC3900C9}"/>
              </a:ext>
            </a:extLst>
          </p:cNvPr>
          <p:cNvPicPr>
            <a:picLocks noChangeAspect="1"/>
          </p:cNvPicPr>
          <p:nvPr/>
        </p:nvPicPr>
        <p:blipFill>
          <a:blip r:embed="rId6"/>
          <a:stretch>
            <a:fillRect/>
          </a:stretch>
        </p:blipFill>
        <p:spPr>
          <a:xfrm>
            <a:off x="11031238" y="2182520"/>
            <a:ext cx="2504189" cy="2745072"/>
          </a:xfrm>
          <a:prstGeom prst="rect">
            <a:avLst/>
          </a:prstGeom>
        </p:spPr>
      </p:pic>
    </p:spTree>
    <p:extLst>
      <p:ext uri="{BB962C8B-B14F-4D97-AF65-F5344CB8AC3E}">
        <p14:creationId xmlns:p14="http://schemas.microsoft.com/office/powerpoint/2010/main" val="42894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 grpId="0"/>
      <p:bldP spid="5" grpId="0"/>
      <p:bldP spid="6" grpId="0"/>
      <p:bldP spid="7" grpId="0"/>
      <p:bldP spid="8"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490472"/>
            <a:ext cx="2871216" cy="1993392"/>
          </a:xfrm>
          <a:prstGeom prst="rect">
            <a:avLst/>
          </a:prstGeom>
        </p:spPr>
      </p:pic>
      <p:pic>
        <p:nvPicPr>
          <p:cNvPr id="5" name="Image 3" descr="preencoded.png"/>
          <p:cNvPicPr>
            <a:picLocks noChangeAspect="1"/>
          </p:cNvPicPr>
          <p:nvPr/>
        </p:nvPicPr>
        <p:blipFill>
          <a:blip r:embed="rId6"/>
          <a:stretch>
            <a:fillRect/>
          </a:stretch>
        </p:blipFill>
        <p:spPr>
          <a:xfrm>
            <a:off x="685800" y="6217920"/>
            <a:ext cx="13267944" cy="27432"/>
          </a:xfrm>
          <a:prstGeom prst="rect">
            <a:avLst/>
          </a:prstGeom>
        </p:spPr>
      </p:pic>
      <p:sp>
        <p:nvSpPr>
          <p:cNvPr id="6" name="Text 0"/>
          <p:cNvSpPr/>
          <p:nvPr/>
        </p:nvSpPr>
        <p:spPr>
          <a:xfrm>
            <a:off x="923544" y="1618488"/>
            <a:ext cx="2423160" cy="274320"/>
          </a:xfrm>
          <a:prstGeom prst="rect">
            <a:avLst/>
          </a:prstGeom>
          <a:noFill/>
          <a:ln/>
        </p:spPr>
        <p:txBody>
          <a:bodyPr wrap="none" lIns="0" tIns="0" rIns="0" bIns="0" rtlCol="0" anchor="ctr"/>
          <a:lstStyle/>
          <a:p>
            <a:pPr marL="0" indent="0" algn="ctr">
              <a:lnSpc>
                <a:spcPts val="2150"/>
              </a:lnSpc>
              <a:buNone/>
            </a:pPr>
            <a:endParaRPr lang="en-US" sz="1530" dirty="0"/>
          </a:p>
        </p:txBody>
      </p:sp>
      <p:sp>
        <p:nvSpPr>
          <p:cNvPr id="7" name="Text 1"/>
          <p:cNvSpPr/>
          <p:nvPr/>
        </p:nvSpPr>
        <p:spPr>
          <a:xfrm>
            <a:off x="923544" y="2066544"/>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F5F5F5"/>
                </a:solidFill>
                <a:latin typeface="思源黑体-思源黑体-Regular" pitchFamily="34" charset="0"/>
                <a:ea typeface="思源黑体-思源黑体-Regular" pitchFamily="34" charset="-122"/>
                <a:cs typeface="思源黑体-思源黑体-Regular" pitchFamily="34" charset="-120"/>
              </a:rPr>
              <a:t>04</a:t>
            </a:r>
            <a:endParaRPr lang="en-US" sz="5290" dirty="0"/>
          </a:p>
        </p:txBody>
      </p:sp>
      <p:sp>
        <p:nvSpPr>
          <p:cNvPr id="8" name="Text 2"/>
          <p:cNvSpPr/>
          <p:nvPr/>
        </p:nvSpPr>
        <p:spPr>
          <a:xfrm>
            <a:off x="923544" y="3090672"/>
            <a:ext cx="2423160" cy="274320"/>
          </a:xfrm>
          <a:prstGeom prst="rect">
            <a:avLst/>
          </a:prstGeom>
          <a:noFill/>
          <a:ln/>
        </p:spPr>
        <p:txBody>
          <a:bodyPr wrap="none" lIns="0" tIns="0" rIns="0" bIns="0" rtlCol="0" anchor="ctr"/>
          <a:lstStyle/>
          <a:p>
            <a:pPr marL="0" indent="0" algn="ctr">
              <a:lnSpc>
                <a:spcPts val="2150"/>
              </a:lnSpc>
              <a:buNone/>
            </a:pPr>
            <a:endParaRPr lang="en-US" sz="1530" dirty="0"/>
          </a:p>
        </p:txBody>
      </p:sp>
      <p:sp>
        <p:nvSpPr>
          <p:cNvPr id="9" name="Text 3"/>
          <p:cNvSpPr/>
          <p:nvPr/>
        </p:nvSpPr>
        <p:spPr>
          <a:xfrm>
            <a:off x="685800" y="3913632"/>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0" name="Text 4"/>
          <p:cNvSpPr/>
          <p:nvPr/>
        </p:nvSpPr>
        <p:spPr>
          <a:xfrm>
            <a:off x="4160520" y="1490472"/>
            <a:ext cx="9784080"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1" name="Text 5"/>
          <p:cNvSpPr/>
          <p:nvPr/>
        </p:nvSpPr>
        <p:spPr>
          <a:xfrm>
            <a:off x="685800" y="440740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2" name="Text 6"/>
          <p:cNvSpPr/>
          <p:nvPr/>
        </p:nvSpPr>
        <p:spPr>
          <a:xfrm>
            <a:off x="685800" y="4901184"/>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3" name="Text 7"/>
          <p:cNvSpPr/>
          <p:nvPr/>
        </p:nvSpPr>
        <p:spPr>
          <a:xfrm>
            <a:off x="685800" y="5394960"/>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Modelling</a:t>
            </a:r>
            <a:endParaRPr lang="en-US" sz="3840" dirty="0"/>
          </a:p>
        </p:txBody>
      </p:sp>
      <p:sp>
        <p:nvSpPr>
          <p:cNvPr id="14" name="Text 8"/>
          <p:cNvSpPr/>
          <p:nvPr/>
        </p:nvSpPr>
        <p:spPr>
          <a:xfrm>
            <a:off x="685800" y="6464808"/>
            <a:ext cx="13267944" cy="274320"/>
          </a:xfrm>
          <a:prstGeom prst="rect">
            <a:avLst/>
          </a:prstGeom>
          <a:noFill/>
          <a:ln/>
        </p:spPr>
        <p:txBody>
          <a:bodyPr wrap="non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153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53F48-8B50-501F-F00A-2F51773618D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2069F61-F6AC-57E3-6E21-9B5B5DA6F083}"/>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3B712F19-8901-249F-3C78-15671DDDE8D6}"/>
              </a:ext>
            </a:extLst>
          </p:cNvPr>
          <p:cNvPicPr>
            <a:picLocks noChangeAspect="1"/>
          </p:cNvPicPr>
          <p:nvPr/>
        </p:nvPicPr>
        <p:blipFill>
          <a:blip r:embed="rId4"/>
          <a:stretch>
            <a:fillRect/>
          </a:stretch>
        </p:blipFill>
        <p:spPr>
          <a:xfrm>
            <a:off x="0" y="0"/>
            <a:ext cx="14630400" cy="8238744"/>
          </a:xfrm>
          <a:prstGeom prst="rect">
            <a:avLst/>
          </a:prstGeom>
        </p:spPr>
      </p:pic>
      <p:sp>
        <p:nvSpPr>
          <p:cNvPr id="13" name="Text 0">
            <a:extLst>
              <a:ext uri="{FF2B5EF4-FFF2-40B4-BE49-F238E27FC236}">
                <a16:creationId xmlns:a16="http://schemas.microsoft.com/office/drawing/2014/main" id="{2E3B0DF4-BB68-89A5-A5D8-61A4F74C9D2A}"/>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37202794-6BE2-3B7C-A7D7-D73F570E46EF}"/>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02631168-6253-A49E-FE7C-A23BE0EFCB89}"/>
              </a:ext>
            </a:extLst>
          </p:cNvPr>
          <p:cNvSpPr/>
          <p:nvPr/>
        </p:nvSpPr>
        <p:spPr>
          <a:xfrm>
            <a:off x="88187" y="449158"/>
            <a:ext cx="4556760" cy="1359648"/>
          </a:xfrm>
          <a:prstGeom prst="rect">
            <a:avLst/>
          </a:prstGeom>
          <a:noFill/>
          <a:ln/>
        </p:spPr>
        <p:txBody>
          <a:bodyPr wrap="none" lIns="0" tIns="0" rIns="0" bIns="0" rtlCol="0" anchor="ctr"/>
          <a:lstStyle/>
          <a:p>
            <a:pPr algn="ctr">
              <a:lnSpc>
                <a:spcPts val="4800"/>
              </a:lnSpc>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Modelling</a:t>
            </a:r>
            <a:endParaRPr lang="en-US" sz="3840" dirty="0"/>
          </a:p>
        </p:txBody>
      </p:sp>
      <p:sp>
        <p:nvSpPr>
          <p:cNvPr id="44" name="Text 0">
            <a:extLst>
              <a:ext uri="{FF2B5EF4-FFF2-40B4-BE49-F238E27FC236}">
                <a16:creationId xmlns:a16="http://schemas.microsoft.com/office/drawing/2014/main" id="{A4B531CE-7219-F16C-90E7-E57FF556D4C8}"/>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 name="Text 0">
            <a:extLst>
              <a:ext uri="{FF2B5EF4-FFF2-40B4-BE49-F238E27FC236}">
                <a16:creationId xmlns:a16="http://schemas.microsoft.com/office/drawing/2014/main" id="{002369CD-1D39-1367-0756-653259DFC2B7}"/>
              </a:ext>
            </a:extLst>
          </p:cNvPr>
          <p:cNvSpPr/>
          <p:nvPr/>
        </p:nvSpPr>
        <p:spPr>
          <a:xfrm>
            <a:off x="463707" y="3195262"/>
            <a:ext cx="5803529" cy="1020121"/>
          </a:xfrm>
          <a:prstGeom prst="rect">
            <a:avLst/>
          </a:prstGeom>
          <a:noFill/>
          <a:ln/>
        </p:spPr>
        <p:txBody>
          <a:bodyPr wrap="none" lIns="0" tIns="0" rIns="0" bIns="0" rtlCol="0" anchor="ctr"/>
          <a:lstStyle/>
          <a:p>
            <a:pPr>
              <a:lnSpc>
                <a:spcPts val="4800"/>
              </a:lnSpc>
            </a:pPr>
            <a:endParaRPr lang="en-US" dirty="0"/>
          </a:p>
        </p:txBody>
      </p:sp>
      <p:sp>
        <p:nvSpPr>
          <p:cNvPr id="5" name="Rectangle 4">
            <a:extLst>
              <a:ext uri="{FF2B5EF4-FFF2-40B4-BE49-F238E27FC236}">
                <a16:creationId xmlns:a16="http://schemas.microsoft.com/office/drawing/2014/main" id="{3CBA85DD-CA3F-7195-F718-31B11D237B53}"/>
              </a:ext>
            </a:extLst>
          </p:cNvPr>
          <p:cNvSpPr/>
          <p:nvPr/>
        </p:nvSpPr>
        <p:spPr>
          <a:xfrm>
            <a:off x="916968" y="1951678"/>
            <a:ext cx="12072135" cy="12435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In this study, different deep learning architectures were explored to identify the most suitable model for classifying medical images. The goal was to evaluate multiple approaches and select the one that provided the best balance between accuracy, efficiency, and generalization performance. Among the tested models, *</a:t>
            </a:r>
            <a:r>
              <a:rPr lang="en-GB" dirty="0" err="1"/>
              <a:t>EfficientNet</a:t>
            </a:r>
            <a:r>
              <a:rPr lang="en-GB" dirty="0"/>
              <a:t>* and *</a:t>
            </a:r>
            <a:r>
              <a:rPr lang="en-GB" dirty="0" err="1"/>
              <a:t>ResNet</a:t>
            </a:r>
            <a:r>
              <a:rPr lang="en-GB" dirty="0"/>
              <a:t>* were implemented and compared.</a:t>
            </a:r>
          </a:p>
        </p:txBody>
      </p:sp>
      <p:sp>
        <p:nvSpPr>
          <p:cNvPr id="6" name="Rectangle 5">
            <a:extLst>
              <a:ext uri="{FF2B5EF4-FFF2-40B4-BE49-F238E27FC236}">
                <a16:creationId xmlns:a16="http://schemas.microsoft.com/office/drawing/2014/main" id="{6A5E2F2D-F6AA-290A-1161-DB279FDF534F}"/>
              </a:ext>
            </a:extLst>
          </p:cNvPr>
          <p:cNvSpPr/>
          <p:nvPr/>
        </p:nvSpPr>
        <p:spPr>
          <a:xfrm>
            <a:off x="916967" y="3955298"/>
            <a:ext cx="12072135" cy="12435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a:t>
            </a:r>
            <a:r>
              <a:rPr lang="en-GB" dirty="0" err="1"/>
              <a:t>EfficientNet</a:t>
            </a:r>
            <a:r>
              <a:rPr lang="en-GB" dirty="0"/>
              <a:t>* was initially applied as it is known for its computational efficiency and strong performance on image classification tasks. It employs a compound scaling method that balances network depth, width, and resolution, enabling high accuracy with relatively fewer parameters. Although </a:t>
            </a:r>
            <a:r>
              <a:rPr lang="en-GB" dirty="0" err="1"/>
              <a:t>EfficientNet</a:t>
            </a:r>
            <a:r>
              <a:rPr lang="en-GB" dirty="0"/>
              <a:t> achieved promising results in terms of speed and parameter optimization, it did not outperform </a:t>
            </a:r>
            <a:r>
              <a:rPr lang="en-GB" dirty="0" err="1"/>
              <a:t>ResNet</a:t>
            </a:r>
            <a:r>
              <a:rPr lang="en-GB" dirty="0"/>
              <a:t> in this specific application.</a:t>
            </a:r>
          </a:p>
        </p:txBody>
      </p:sp>
      <p:sp>
        <p:nvSpPr>
          <p:cNvPr id="7" name="Rectangle 6">
            <a:extLst>
              <a:ext uri="{FF2B5EF4-FFF2-40B4-BE49-F238E27FC236}">
                <a16:creationId xmlns:a16="http://schemas.microsoft.com/office/drawing/2014/main" id="{C96C14CD-0668-4D8A-E066-34C7C7B1A92A}"/>
              </a:ext>
            </a:extLst>
          </p:cNvPr>
          <p:cNvSpPr/>
          <p:nvPr/>
        </p:nvSpPr>
        <p:spPr>
          <a:xfrm>
            <a:off x="1069367" y="6073714"/>
            <a:ext cx="12174022" cy="13864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a:t>
            </a:r>
            <a:r>
              <a:rPr lang="en-GB" dirty="0" err="1"/>
              <a:t>ResNet</a:t>
            </a:r>
            <a:r>
              <a:rPr lang="en-GB" dirty="0"/>
              <a:t>*, on the other hand, was also implemented due to its proven effectiveness in addressing the vanishing gradient problem through residual connections. This architecture allows for training very deep networks without performance degradation. When applied to the dataset, </a:t>
            </a:r>
            <a:r>
              <a:rPr lang="en-GB" dirty="0" err="1"/>
              <a:t>ResNet</a:t>
            </a:r>
            <a:r>
              <a:rPr lang="en-GB" dirty="0"/>
              <a:t> demonstrated superior accuracy and generalization ability compared to </a:t>
            </a:r>
            <a:r>
              <a:rPr lang="en-GB" dirty="0" err="1"/>
              <a:t>EfficientNet</a:t>
            </a:r>
            <a:r>
              <a:rPr lang="en-GB" dirty="0"/>
              <a:t>. Consequently, </a:t>
            </a:r>
            <a:r>
              <a:rPr lang="en-GB" dirty="0" err="1"/>
              <a:t>ResNet</a:t>
            </a:r>
            <a:r>
              <a:rPr lang="en-GB" dirty="0"/>
              <a:t> was selected as the final model for the study, as it provided the most reliable performance in classifying the medical images.</a:t>
            </a:r>
          </a:p>
        </p:txBody>
      </p:sp>
    </p:spTree>
    <p:extLst>
      <p:ext uri="{BB962C8B-B14F-4D97-AF65-F5344CB8AC3E}">
        <p14:creationId xmlns:p14="http://schemas.microsoft.com/office/powerpoint/2010/main" val="162916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369F-7637-1FC0-2F6D-5A2C99EB892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1ACCFA8-6C5F-9631-0307-C93112157117}"/>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386CF8B8-2310-B7F9-6006-1850A4820C7D}"/>
              </a:ext>
            </a:extLst>
          </p:cNvPr>
          <p:cNvPicPr>
            <a:picLocks noChangeAspect="1"/>
          </p:cNvPicPr>
          <p:nvPr/>
        </p:nvPicPr>
        <p:blipFill>
          <a:blip r:embed="rId4"/>
          <a:stretch>
            <a:fillRect/>
          </a:stretch>
        </p:blipFill>
        <p:spPr>
          <a:xfrm>
            <a:off x="9144" y="0"/>
            <a:ext cx="14630400" cy="8238744"/>
          </a:xfrm>
          <a:prstGeom prst="rect">
            <a:avLst/>
          </a:prstGeom>
        </p:spPr>
      </p:pic>
      <p:pic>
        <p:nvPicPr>
          <p:cNvPr id="4" name="Image 2" descr="preencoded.png">
            <a:extLst>
              <a:ext uri="{FF2B5EF4-FFF2-40B4-BE49-F238E27FC236}">
                <a16:creationId xmlns:a16="http://schemas.microsoft.com/office/drawing/2014/main" id="{4ACA9CB8-A403-1BF6-B34A-2C2B15B63ACD}"/>
              </a:ext>
            </a:extLst>
          </p:cNvPr>
          <p:cNvPicPr>
            <a:picLocks noChangeAspect="1"/>
          </p:cNvPicPr>
          <p:nvPr/>
        </p:nvPicPr>
        <p:blipFill>
          <a:blip r:embed="rId5"/>
          <a:stretch>
            <a:fillRect/>
          </a:stretch>
        </p:blipFill>
        <p:spPr>
          <a:xfrm>
            <a:off x="685800" y="3090672"/>
            <a:ext cx="4297680" cy="2679192"/>
          </a:xfrm>
          <a:prstGeom prst="rect">
            <a:avLst/>
          </a:prstGeom>
        </p:spPr>
      </p:pic>
      <p:pic>
        <p:nvPicPr>
          <p:cNvPr id="5" name="Image 3" descr="preencoded.png">
            <a:extLst>
              <a:ext uri="{FF2B5EF4-FFF2-40B4-BE49-F238E27FC236}">
                <a16:creationId xmlns:a16="http://schemas.microsoft.com/office/drawing/2014/main" id="{65590693-4281-774D-61F1-8BCDA74A4987}"/>
              </a:ext>
            </a:extLst>
          </p:cNvPr>
          <p:cNvPicPr>
            <a:picLocks noChangeAspect="1"/>
          </p:cNvPicPr>
          <p:nvPr/>
        </p:nvPicPr>
        <p:blipFill>
          <a:blip r:embed="rId5"/>
          <a:stretch>
            <a:fillRect/>
          </a:stretch>
        </p:blipFill>
        <p:spPr>
          <a:xfrm>
            <a:off x="5175504" y="3090672"/>
            <a:ext cx="4297680" cy="2679192"/>
          </a:xfrm>
          <a:prstGeom prst="rect">
            <a:avLst/>
          </a:prstGeom>
        </p:spPr>
      </p:pic>
      <p:pic>
        <p:nvPicPr>
          <p:cNvPr id="6" name="Image 4" descr="preencoded.png">
            <a:extLst>
              <a:ext uri="{FF2B5EF4-FFF2-40B4-BE49-F238E27FC236}">
                <a16:creationId xmlns:a16="http://schemas.microsoft.com/office/drawing/2014/main" id="{26318A44-ACA3-84AF-8E9F-C0160E0AB832}"/>
              </a:ext>
            </a:extLst>
          </p:cNvPr>
          <p:cNvPicPr>
            <a:picLocks noChangeAspect="1"/>
          </p:cNvPicPr>
          <p:nvPr/>
        </p:nvPicPr>
        <p:blipFill>
          <a:blip r:embed="rId6"/>
          <a:stretch>
            <a:fillRect/>
          </a:stretch>
        </p:blipFill>
        <p:spPr>
          <a:xfrm>
            <a:off x="9656064" y="3090672"/>
            <a:ext cx="4297680" cy="2679192"/>
          </a:xfrm>
          <a:prstGeom prst="rect">
            <a:avLst/>
          </a:prstGeom>
        </p:spPr>
      </p:pic>
      <p:pic>
        <p:nvPicPr>
          <p:cNvPr id="7" name="Image 5" descr="preencoded.png">
            <a:extLst>
              <a:ext uri="{FF2B5EF4-FFF2-40B4-BE49-F238E27FC236}">
                <a16:creationId xmlns:a16="http://schemas.microsoft.com/office/drawing/2014/main" id="{7EDA2B7E-A5D9-9DCE-EFAA-6509B77D62CA}"/>
              </a:ext>
            </a:extLst>
          </p:cNvPr>
          <p:cNvPicPr>
            <a:picLocks noChangeAspect="1"/>
          </p:cNvPicPr>
          <p:nvPr/>
        </p:nvPicPr>
        <p:blipFill>
          <a:blip r:embed="rId7"/>
          <a:stretch>
            <a:fillRect/>
          </a:stretch>
        </p:blipFill>
        <p:spPr>
          <a:xfrm>
            <a:off x="914400" y="3913632"/>
            <a:ext cx="3849624" cy="1645920"/>
          </a:xfrm>
          <a:prstGeom prst="rect">
            <a:avLst/>
          </a:prstGeom>
        </p:spPr>
      </p:pic>
      <p:pic>
        <p:nvPicPr>
          <p:cNvPr id="8" name="Image 6" descr="preencoded.png">
            <a:extLst>
              <a:ext uri="{FF2B5EF4-FFF2-40B4-BE49-F238E27FC236}">
                <a16:creationId xmlns:a16="http://schemas.microsoft.com/office/drawing/2014/main" id="{D852ACBA-57A6-A6AE-3361-1C3326EF19D8}"/>
              </a:ext>
            </a:extLst>
          </p:cNvPr>
          <p:cNvPicPr>
            <a:picLocks noChangeAspect="1"/>
          </p:cNvPicPr>
          <p:nvPr/>
        </p:nvPicPr>
        <p:blipFill>
          <a:blip r:embed="rId7"/>
          <a:stretch>
            <a:fillRect/>
          </a:stretch>
        </p:blipFill>
        <p:spPr>
          <a:xfrm>
            <a:off x="5394960" y="3895344"/>
            <a:ext cx="3849624" cy="1645920"/>
          </a:xfrm>
          <a:prstGeom prst="rect">
            <a:avLst/>
          </a:prstGeom>
        </p:spPr>
      </p:pic>
      <p:pic>
        <p:nvPicPr>
          <p:cNvPr id="9" name="Image 7" descr="preencoded.png">
            <a:extLst>
              <a:ext uri="{FF2B5EF4-FFF2-40B4-BE49-F238E27FC236}">
                <a16:creationId xmlns:a16="http://schemas.microsoft.com/office/drawing/2014/main" id="{9316CEA3-EC73-12E6-DF25-B77A36C27060}"/>
              </a:ext>
            </a:extLst>
          </p:cNvPr>
          <p:cNvPicPr>
            <a:picLocks noChangeAspect="1"/>
          </p:cNvPicPr>
          <p:nvPr/>
        </p:nvPicPr>
        <p:blipFill>
          <a:blip r:embed="rId7"/>
          <a:stretch>
            <a:fillRect/>
          </a:stretch>
        </p:blipFill>
        <p:spPr>
          <a:xfrm>
            <a:off x="9884664" y="3895344"/>
            <a:ext cx="3849624" cy="1645920"/>
          </a:xfrm>
          <a:prstGeom prst="rect">
            <a:avLst/>
          </a:prstGeom>
        </p:spPr>
      </p:pic>
      <p:pic>
        <p:nvPicPr>
          <p:cNvPr id="10" name="Image 8" descr="preencoded.png">
            <a:extLst>
              <a:ext uri="{FF2B5EF4-FFF2-40B4-BE49-F238E27FC236}">
                <a16:creationId xmlns:a16="http://schemas.microsoft.com/office/drawing/2014/main" id="{BA07E805-805B-C182-C72C-CF6BC06CDEF6}"/>
              </a:ext>
            </a:extLst>
          </p:cNvPr>
          <p:cNvPicPr>
            <a:picLocks noChangeAspect="1"/>
          </p:cNvPicPr>
          <p:nvPr/>
        </p:nvPicPr>
        <p:blipFill>
          <a:blip r:embed="rId8"/>
          <a:stretch>
            <a:fillRect/>
          </a:stretch>
        </p:blipFill>
        <p:spPr>
          <a:xfrm>
            <a:off x="896112" y="3300984"/>
            <a:ext cx="420624" cy="420624"/>
          </a:xfrm>
          <a:prstGeom prst="rect">
            <a:avLst/>
          </a:prstGeom>
        </p:spPr>
      </p:pic>
      <p:pic>
        <p:nvPicPr>
          <p:cNvPr id="11" name="Image 9" descr="preencoded.png">
            <a:extLst>
              <a:ext uri="{FF2B5EF4-FFF2-40B4-BE49-F238E27FC236}">
                <a16:creationId xmlns:a16="http://schemas.microsoft.com/office/drawing/2014/main" id="{587A92E4-2AE7-6EC4-7171-F509404AE69D}"/>
              </a:ext>
            </a:extLst>
          </p:cNvPr>
          <p:cNvPicPr>
            <a:picLocks noChangeAspect="1"/>
          </p:cNvPicPr>
          <p:nvPr/>
        </p:nvPicPr>
        <p:blipFill>
          <a:blip r:embed="rId8"/>
          <a:stretch>
            <a:fillRect/>
          </a:stretch>
        </p:blipFill>
        <p:spPr>
          <a:xfrm>
            <a:off x="5385816" y="3300984"/>
            <a:ext cx="420624" cy="420624"/>
          </a:xfrm>
          <a:prstGeom prst="rect">
            <a:avLst/>
          </a:prstGeom>
        </p:spPr>
      </p:pic>
      <p:pic>
        <p:nvPicPr>
          <p:cNvPr id="12" name="Image 10" descr="preencoded.png">
            <a:extLst>
              <a:ext uri="{FF2B5EF4-FFF2-40B4-BE49-F238E27FC236}">
                <a16:creationId xmlns:a16="http://schemas.microsoft.com/office/drawing/2014/main" id="{327D8446-9CAD-4941-C11B-9B104C6E72F5}"/>
              </a:ext>
            </a:extLst>
          </p:cNvPr>
          <p:cNvPicPr>
            <a:picLocks noChangeAspect="1"/>
          </p:cNvPicPr>
          <p:nvPr/>
        </p:nvPicPr>
        <p:blipFill>
          <a:blip r:embed="rId8"/>
          <a:stretch>
            <a:fillRect/>
          </a:stretch>
        </p:blipFill>
        <p:spPr>
          <a:xfrm>
            <a:off x="9866376" y="3300984"/>
            <a:ext cx="420624" cy="420624"/>
          </a:xfrm>
          <a:prstGeom prst="rect">
            <a:avLst/>
          </a:prstGeom>
        </p:spPr>
      </p:pic>
      <p:sp>
        <p:nvSpPr>
          <p:cNvPr id="13" name="Text 0">
            <a:extLst>
              <a:ext uri="{FF2B5EF4-FFF2-40B4-BE49-F238E27FC236}">
                <a16:creationId xmlns:a16="http://schemas.microsoft.com/office/drawing/2014/main" id="{F91F48A8-C708-1B8F-D860-EEBC3365FAEF}"/>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Model Architecture</a:t>
            </a:r>
            <a:endParaRPr lang="en-US" sz="3840" dirty="0"/>
          </a:p>
        </p:txBody>
      </p:sp>
      <p:sp>
        <p:nvSpPr>
          <p:cNvPr id="14" name="Text 1">
            <a:extLst>
              <a:ext uri="{FF2B5EF4-FFF2-40B4-BE49-F238E27FC236}">
                <a16:creationId xmlns:a16="http://schemas.microsoft.com/office/drawing/2014/main" id="{BC695713-ACD7-01EF-A03E-DCBA96864330}"/>
              </a:ext>
            </a:extLst>
          </p:cNvPr>
          <p:cNvSpPr/>
          <p:nvPr/>
        </p:nvSpPr>
        <p:spPr>
          <a:xfrm>
            <a:off x="1033272" y="332841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15" name="Text 2">
            <a:extLst>
              <a:ext uri="{FF2B5EF4-FFF2-40B4-BE49-F238E27FC236}">
                <a16:creationId xmlns:a16="http://schemas.microsoft.com/office/drawing/2014/main" id="{CC4F99BE-13D8-E389-6E4B-87B9C4F5A80A}"/>
              </a:ext>
            </a:extLst>
          </p:cNvPr>
          <p:cNvSpPr/>
          <p:nvPr/>
        </p:nvSpPr>
        <p:spPr>
          <a:xfrm>
            <a:off x="914400" y="3895344"/>
            <a:ext cx="3849624" cy="164592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Backbone: A convolutional neural network pretrained on ImageNet was utilized as the feature extractor. The input images were resized to 224 × 224 × 3 (RGB) to match the expected dimensions of the backbone.</a:t>
            </a:r>
            <a:endParaRPr lang="en-US" sz="1530" dirty="0"/>
          </a:p>
        </p:txBody>
      </p:sp>
      <p:sp>
        <p:nvSpPr>
          <p:cNvPr id="16" name="Text 3">
            <a:extLst>
              <a:ext uri="{FF2B5EF4-FFF2-40B4-BE49-F238E27FC236}">
                <a16:creationId xmlns:a16="http://schemas.microsoft.com/office/drawing/2014/main" id="{C89FCCD4-2240-81F6-9157-4A1186C8D61C}"/>
              </a:ext>
            </a:extLst>
          </p:cNvPr>
          <p:cNvSpPr/>
          <p:nvPr/>
        </p:nvSpPr>
        <p:spPr>
          <a:xfrm>
            <a:off x="5522976" y="332841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17" name="Text 4">
            <a:extLst>
              <a:ext uri="{FF2B5EF4-FFF2-40B4-BE49-F238E27FC236}">
                <a16:creationId xmlns:a16="http://schemas.microsoft.com/office/drawing/2014/main" id="{E0FA8ACB-DC88-98FD-A65B-5BC8AFB04BF6}"/>
              </a:ext>
            </a:extLst>
          </p:cNvPr>
          <p:cNvSpPr/>
          <p:nvPr/>
        </p:nvSpPr>
        <p:spPr>
          <a:xfrm>
            <a:off x="5394960" y="3895344"/>
            <a:ext cx="3849624" cy="109728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Fully Connected Layers: The extracted features were passed through fully connected layers, followed by dropout regularization to mitigate overfitting.</a:t>
            </a:r>
            <a:endParaRPr lang="en-US" sz="1530" dirty="0"/>
          </a:p>
        </p:txBody>
      </p:sp>
      <p:sp>
        <p:nvSpPr>
          <p:cNvPr id="18" name="Text 5">
            <a:extLst>
              <a:ext uri="{FF2B5EF4-FFF2-40B4-BE49-F238E27FC236}">
                <a16:creationId xmlns:a16="http://schemas.microsoft.com/office/drawing/2014/main" id="{96524FCD-9205-73C2-B60B-5CDFFB0937CC}"/>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19" name="Text 6">
            <a:extLst>
              <a:ext uri="{FF2B5EF4-FFF2-40B4-BE49-F238E27FC236}">
                <a16:creationId xmlns:a16="http://schemas.microsoft.com/office/drawing/2014/main" id="{96BD25EB-B239-FB84-D417-E6BDB7D91806}"/>
              </a:ext>
            </a:extLst>
          </p:cNvPr>
          <p:cNvSpPr/>
          <p:nvPr/>
        </p:nvSpPr>
        <p:spPr>
          <a:xfrm>
            <a:off x="9884664" y="3895344"/>
            <a:ext cx="3849624" cy="137160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Output Layer: A dense layer with 2 output neurons was used, corresponding to the two classes (Normal and Tuberculosis). A softmax activation was applied to obtain class probabilities.</a:t>
            </a:r>
            <a:endParaRPr lang="en-US" sz="1530" dirty="0"/>
          </a:p>
        </p:txBody>
      </p:sp>
    </p:spTree>
    <p:extLst>
      <p:ext uri="{BB962C8B-B14F-4D97-AF65-F5344CB8AC3E}">
        <p14:creationId xmlns:p14="http://schemas.microsoft.com/office/powerpoint/2010/main" val="307274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1000"/>
                                        <p:tgtEl>
                                          <p:spTgt spid="6"/>
                                        </p:tgtEl>
                                      </p:cBhvr>
                                    </p:animEffect>
                                    <p:anim calcmode="lin" valueType="num">
                                      <p:cBhvr>
                                        <p:cTn id="68" dur="1000" fill="hold"/>
                                        <p:tgtEl>
                                          <p:spTgt spid="6"/>
                                        </p:tgtEl>
                                        <p:attrNameLst>
                                          <p:attrName>ppt_x</p:attrName>
                                        </p:attrNameLst>
                                      </p:cBhvr>
                                      <p:tavLst>
                                        <p:tav tm="0">
                                          <p:val>
                                            <p:strVal val="#ppt_x"/>
                                          </p:val>
                                        </p:tav>
                                        <p:tav tm="100000">
                                          <p:val>
                                            <p:strVal val="#ppt_x"/>
                                          </p:val>
                                        </p:tav>
                                      </p:tavLst>
                                    </p:anim>
                                    <p:anim calcmode="lin" valueType="num">
                                      <p:cBhvr>
                                        <p:cTn id="69" dur="1000" fill="hold"/>
                                        <p:tgtEl>
                                          <p:spTgt spid="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0"/>
                                        <p:tgtEl>
                                          <p:spTgt spid="19"/>
                                        </p:tgtEl>
                                      </p:cBhvr>
                                    </p:animEffect>
                                    <p:anim calcmode="lin" valueType="num">
                                      <p:cBhvr>
                                        <p:cTn id="73" dur="1000" fill="hold"/>
                                        <p:tgtEl>
                                          <p:spTgt spid="19"/>
                                        </p:tgtEl>
                                        <p:attrNameLst>
                                          <p:attrName>ppt_x</p:attrName>
                                        </p:attrNameLst>
                                      </p:cBhvr>
                                      <p:tavLst>
                                        <p:tav tm="0">
                                          <p:val>
                                            <p:strVal val="#ppt_x"/>
                                          </p:val>
                                        </p:tav>
                                        <p:tav tm="100000">
                                          <p:val>
                                            <p:strVal val="#ppt_x"/>
                                          </p:val>
                                        </p:tav>
                                      </p:tavLst>
                                    </p:anim>
                                    <p:anim calcmode="lin" valueType="num">
                                      <p:cBhvr>
                                        <p:cTn id="7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56E1-AF39-4068-7AAC-05867F339C0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F7EA20F-9A32-B9CF-556D-A13593088E18}"/>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1EDA8BB2-A4ED-7A33-1D07-A71FAB0BD2A3}"/>
              </a:ext>
            </a:extLst>
          </p:cNvPr>
          <p:cNvPicPr>
            <a:picLocks noChangeAspect="1"/>
          </p:cNvPicPr>
          <p:nvPr/>
        </p:nvPicPr>
        <p:blipFill>
          <a:blip r:embed="rId4"/>
          <a:stretch>
            <a:fillRect/>
          </a:stretch>
        </p:blipFill>
        <p:spPr>
          <a:xfrm>
            <a:off x="0" y="-30857"/>
            <a:ext cx="14630400" cy="8238744"/>
          </a:xfrm>
          <a:prstGeom prst="rect">
            <a:avLst/>
          </a:prstGeom>
        </p:spPr>
      </p:pic>
      <p:sp>
        <p:nvSpPr>
          <p:cNvPr id="13" name="Text 0">
            <a:extLst>
              <a:ext uri="{FF2B5EF4-FFF2-40B4-BE49-F238E27FC236}">
                <a16:creationId xmlns:a16="http://schemas.microsoft.com/office/drawing/2014/main" id="{E8DA0BFB-1EB8-102A-CDB9-1B9DC8569F5A}"/>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06C1CEFE-A2E8-DC9C-9D22-F1286D644A51}"/>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7B2EC74E-29E8-4D7D-3502-AE3E832FCEDF}"/>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B4422C15-E74B-73FC-55B5-83DD139A15D6}"/>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5B9AD09B-17B4-1EA2-02B4-239E89911C34}"/>
              </a:ext>
            </a:extLst>
          </p:cNvPr>
          <p:cNvSpPr/>
          <p:nvPr/>
        </p:nvSpPr>
        <p:spPr>
          <a:xfrm>
            <a:off x="280826" y="404733"/>
            <a:ext cx="3561709" cy="135964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1.Efficientnet</a:t>
            </a:r>
          </a:p>
        </p:txBody>
      </p:sp>
      <p:sp>
        <p:nvSpPr>
          <p:cNvPr id="5" name="Rectangle 4">
            <a:extLst>
              <a:ext uri="{FF2B5EF4-FFF2-40B4-BE49-F238E27FC236}">
                <a16:creationId xmlns:a16="http://schemas.microsoft.com/office/drawing/2014/main" id="{4A3B3165-8CBD-F234-397D-0D5A1692EC35}"/>
              </a:ext>
            </a:extLst>
          </p:cNvPr>
          <p:cNvSpPr/>
          <p:nvPr/>
        </p:nvSpPr>
        <p:spPr>
          <a:xfrm>
            <a:off x="634387" y="1533499"/>
            <a:ext cx="12657761" cy="85525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We used EfficientNet-B0, a lightweight yet powerful CNN architecture pre-trained on </a:t>
            </a:r>
            <a:r>
              <a:rPr lang="en-GB" dirty="0" err="1"/>
              <a:t>ImageNet.The</a:t>
            </a:r>
            <a:r>
              <a:rPr lang="en-GB" dirty="0"/>
              <a:t> final fully connected layer was replaced with a new layer matching the number of target classes (Normal / Tuberculosis).</a:t>
            </a:r>
          </a:p>
        </p:txBody>
      </p:sp>
      <p:sp>
        <p:nvSpPr>
          <p:cNvPr id="6" name="Rectangle 5">
            <a:extLst>
              <a:ext uri="{FF2B5EF4-FFF2-40B4-BE49-F238E27FC236}">
                <a16:creationId xmlns:a16="http://schemas.microsoft.com/office/drawing/2014/main" id="{B5E9728B-DD29-DA44-AC88-443CB76BC141}"/>
              </a:ext>
            </a:extLst>
          </p:cNvPr>
          <p:cNvSpPr/>
          <p:nvPr/>
        </p:nvSpPr>
        <p:spPr>
          <a:xfrm>
            <a:off x="580875" y="2434803"/>
            <a:ext cx="12764784" cy="12816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Transfer Learning &amp; Fine-Tuning:</a:t>
            </a:r>
          </a:p>
          <a:p>
            <a:endParaRPr lang="en-GB" dirty="0"/>
          </a:p>
          <a:p>
            <a:pPr marL="285750" indent="-285750">
              <a:buFont typeface="Arial" panose="020B0604020202020204" pitchFamily="34" charset="0"/>
              <a:buChar char="•"/>
            </a:pPr>
            <a:r>
              <a:rPr lang="en-GB" dirty="0"/>
              <a:t>Pre-trained weights were leveraged to speed up training and improve performance.</a:t>
            </a:r>
          </a:p>
          <a:p>
            <a:pPr marL="285750" indent="-285750">
              <a:buFont typeface="Arial" panose="020B0604020202020204" pitchFamily="34" charset="0"/>
              <a:buChar char="•"/>
            </a:pPr>
            <a:r>
              <a:rPr lang="en-GB" dirty="0"/>
              <a:t>Only the final layers were fine-tuned, while the earlier layers remained frozen to retain general visual features.</a:t>
            </a:r>
          </a:p>
        </p:txBody>
      </p:sp>
      <p:sp>
        <p:nvSpPr>
          <p:cNvPr id="7" name="Rectangle 6">
            <a:extLst>
              <a:ext uri="{FF2B5EF4-FFF2-40B4-BE49-F238E27FC236}">
                <a16:creationId xmlns:a16="http://schemas.microsoft.com/office/drawing/2014/main" id="{05EF3832-1602-170A-0BEF-FBBA6D5CBA1A}"/>
              </a:ext>
            </a:extLst>
          </p:cNvPr>
          <p:cNvSpPr/>
          <p:nvPr/>
        </p:nvSpPr>
        <p:spPr>
          <a:xfrm>
            <a:off x="685800" y="3954057"/>
            <a:ext cx="12764784" cy="12816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Loss Function:</a:t>
            </a:r>
          </a:p>
          <a:p>
            <a:pPr marL="285750" indent="-285750">
              <a:buFont typeface="Arial" panose="020B0604020202020204" pitchFamily="34" charset="0"/>
              <a:buChar char="•"/>
            </a:pPr>
            <a:r>
              <a:rPr lang="en-GB" dirty="0"/>
              <a:t>We used Focal Loss instead of standard Cross-Entropy.</a:t>
            </a:r>
          </a:p>
          <a:p>
            <a:pPr marL="285750" indent="-285750">
              <a:buFont typeface="Arial" panose="020B0604020202020204" pitchFamily="34" charset="0"/>
              <a:buChar char="•"/>
            </a:pPr>
            <a:r>
              <a:rPr lang="en-GB" dirty="0"/>
              <a:t>This helps handle class imbalance by focusing more on hard-to-classify samples.</a:t>
            </a:r>
          </a:p>
        </p:txBody>
      </p:sp>
      <p:sp>
        <p:nvSpPr>
          <p:cNvPr id="9" name="Rectangle 8">
            <a:extLst>
              <a:ext uri="{FF2B5EF4-FFF2-40B4-BE49-F238E27FC236}">
                <a16:creationId xmlns:a16="http://schemas.microsoft.com/office/drawing/2014/main" id="{9F0CD007-3DAE-D2C5-4E57-18E75E99D227}"/>
              </a:ext>
            </a:extLst>
          </p:cNvPr>
          <p:cNvSpPr/>
          <p:nvPr/>
        </p:nvSpPr>
        <p:spPr>
          <a:xfrm>
            <a:off x="775677" y="5411649"/>
            <a:ext cx="12218585" cy="8814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Optimizer &amp; Learning Rate:</a:t>
            </a:r>
          </a:p>
          <a:p>
            <a:pPr marL="285750" indent="-285750">
              <a:buFont typeface="Arial" panose="020B0604020202020204" pitchFamily="34" charset="0"/>
              <a:buChar char="•"/>
            </a:pPr>
            <a:r>
              <a:rPr lang="en-GB" dirty="0"/>
              <a:t>Adam optimizer with a learning rate of 5e-4 and no weight decay.</a:t>
            </a:r>
          </a:p>
          <a:p>
            <a:pPr marL="285750" indent="-285750">
              <a:buFont typeface="Arial" panose="020B0604020202020204" pitchFamily="34" charset="0"/>
              <a:buChar char="•"/>
            </a:pPr>
            <a:r>
              <a:rPr lang="en-GB" dirty="0"/>
              <a:t>Training performed using mixed precision (AMP) to improve efficiency and reduce memory usage.</a:t>
            </a:r>
          </a:p>
        </p:txBody>
      </p:sp>
      <p:sp>
        <p:nvSpPr>
          <p:cNvPr id="11" name="Rectangle 10">
            <a:extLst>
              <a:ext uri="{FF2B5EF4-FFF2-40B4-BE49-F238E27FC236}">
                <a16:creationId xmlns:a16="http://schemas.microsoft.com/office/drawing/2014/main" id="{17CC8DB8-C1A8-1A32-6C34-27F758900684}"/>
              </a:ext>
            </a:extLst>
          </p:cNvPr>
          <p:cNvSpPr/>
          <p:nvPr/>
        </p:nvSpPr>
        <p:spPr>
          <a:xfrm>
            <a:off x="775677" y="6490460"/>
            <a:ext cx="13079046" cy="13596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Training Setup:</a:t>
            </a:r>
            <a:endParaRPr lang="ar-EG" dirty="0"/>
          </a:p>
          <a:p>
            <a:pPr marL="285750" indent="-285750">
              <a:buFont typeface="Arial" panose="020B0604020202020204" pitchFamily="34" charset="0"/>
              <a:buChar char="•"/>
            </a:pPr>
            <a:r>
              <a:rPr lang="en-GB" dirty="0"/>
              <a:t>Training was conducted for up to 20 epochs.</a:t>
            </a:r>
            <a:endParaRPr lang="ar-EG" dirty="0"/>
          </a:p>
          <a:p>
            <a:pPr marL="285750" indent="-285750">
              <a:buFont typeface="Arial" panose="020B0604020202020204" pitchFamily="34" charset="0"/>
              <a:buChar char="•"/>
            </a:pPr>
            <a:r>
              <a:rPr lang="en-GB" dirty="0"/>
              <a:t>Performance was monitored using accuracy and loss curves, as well as the confusion matrix to evaluate classification performance between the two classes (Normal / Tuberculosis)..</a:t>
            </a:r>
          </a:p>
        </p:txBody>
      </p:sp>
    </p:spTree>
    <p:extLst>
      <p:ext uri="{BB962C8B-B14F-4D97-AF65-F5344CB8AC3E}">
        <p14:creationId xmlns:p14="http://schemas.microsoft.com/office/powerpoint/2010/main" val="403764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B39F0-9F76-B664-B3EA-43180463D24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1264882-B5C8-3A23-4A69-15BF73433DAC}"/>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72A29801-449F-5942-855F-985E34337A7B}"/>
              </a:ext>
            </a:extLst>
          </p:cNvPr>
          <p:cNvPicPr>
            <a:picLocks noChangeAspect="1"/>
          </p:cNvPicPr>
          <p:nvPr/>
        </p:nvPicPr>
        <p:blipFill>
          <a:blip r:embed="rId4"/>
          <a:stretch>
            <a:fillRect/>
          </a:stretch>
        </p:blipFill>
        <p:spPr>
          <a:xfrm>
            <a:off x="0" y="-9144"/>
            <a:ext cx="14630400" cy="8238744"/>
          </a:xfrm>
          <a:prstGeom prst="rect">
            <a:avLst/>
          </a:prstGeom>
        </p:spPr>
      </p:pic>
      <p:sp>
        <p:nvSpPr>
          <p:cNvPr id="13" name="Text 0">
            <a:extLst>
              <a:ext uri="{FF2B5EF4-FFF2-40B4-BE49-F238E27FC236}">
                <a16:creationId xmlns:a16="http://schemas.microsoft.com/office/drawing/2014/main" id="{1C56F115-E4C7-8E35-22C9-04DCA8882A6C}"/>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B493A421-7757-4B08-F70F-D9640209526F}"/>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17BDE5A4-077A-A474-FB6C-9E2D95DDFE2B}"/>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2E9521F1-7D5F-0081-54DC-F9A29B2E4F2F}"/>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63103CF9-07DE-D7C0-7A58-E6E2C22D2EC9}"/>
              </a:ext>
            </a:extLst>
          </p:cNvPr>
          <p:cNvSpPr/>
          <p:nvPr/>
        </p:nvSpPr>
        <p:spPr>
          <a:xfrm>
            <a:off x="280826" y="404733"/>
            <a:ext cx="3561709" cy="135964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2. ResNet18</a:t>
            </a:r>
          </a:p>
        </p:txBody>
      </p:sp>
      <p:sp>
        <p:nvSpPr>
          <p:cNvPr id="5" name="Rectangle 4">
            <a:extLst>
              <a:ext uri="{FF2B5EF4-FFF2-40B4-BE49-F238E27FC236}">
                <a16:creationId xmlns:a16="http://schemas.microsoft.com/office/drawing/2014/main" id="{39B02FDA-EC35-A639-5B58-F72042A354D6}"/>
              </a:ext>
            </a:extLst>
          </p:cNvPr>
          <p:cNvSpPr/>
          <p:nvPr/>
        </p:nvSpPr>
        <p:spPr>
          <a:xfrm>
            <a:off x="634387" y="1786831"/>
            <a:ext cx="12657761" cy="85525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We used ResNet18, a residual neural network pre-trained on </a:t>
            </a:r>
            <a:r>
              <a:rPr lang="en-GB" dirty="0" err="1"/>
              <a:t>ImageNet.The</a:t>
            </a:r>
            <a:r>
              <a:rPr lang="en-GB" dirty="0"/>
              <a:t> last fully connected (FC) layer was replaced with a new linear layer matching the number of target classes (Normal / Tuberculosis).</a:t>
            </a:r>
          </a:p>
        </p:txBody>
      </p:sp>
      <p:sp>
        <p:nvSpPr>
          <p:cNvPr id="6" name="Rectangle 5">
            <a:extLst>
              <a:ext uri="{FF2B5EF4-FFF2-40B4-BE49-F238E27FC236}">
                <a16:creationId xmlns:a16="http://schemas.microsoft.com/office/drawing/2014/main" id="{2568361C-D304-D3D2-D88D-7B0FB9B52DB6}"/>
              </a:ext>
            </a:extLst>
          </p:cNvPr>
          <p:cNvSpPr/>
          <p:nvPr/>
        </p:nvSpPr>
        <p:spPr>
          <a:xfrm>
            <a:off x="565035" y="2687584"/>
            <a:ext cx="12764784" cy="12816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Transfer Learning &amp; Fine-Tuning:</a:t>
            </a:r>
          </a:p>
          <a:p>
            <a:endParaRPr lang="en-GB" dirty="0"/>
          </a:p>
          <a:p>
            <a:pPr marL="285750" indent="-285750">
              <a:buFont typeface="Arial" panose="020B0604020202020204" pitchFamily="34" charset="0"/>
              <a:buChar char="•"/>
            </a:pPr>
            <a:r>
              <a:rPr lang="en-GB" dirty="0"/>
              <a:t>All layers were initially frozen to keep the pre-trained weights.</a:t>
            </a:r>
          </a:p>
          <a:p>
            <a:pPr marL="285750" indent="-285750">
              <a:buFont typeface="Arial" panose="020B0604020202020204" pitchFamily="34" charset="0"/>
              <a:buChar char="•"/>
            </a:pPr>
            <a:r>
              <a:rPr lang="en-GB" dirty="0"/>
              <a:t>Only the final layers (layer4 + FC) were unfrozen and fine-tuned on our dataset.</a:t>
            </a:r>
          </a:p>
          <a:p>
            <a:pPr marL="285750" indent="-285750">
              <a:buFont typeface="Arial" panose="020B0604020202020204" pitchFamily="34" charset="0"/>
              <a:buChar char="•"/>
            </a:pPr>
            <a:r>
              <a:rPr lang="en-GB" dirty="0"/>
              <a:t>This reduced training time while still adapting the model to medical images.</a:t>
            </a:r>
          </a:p>
        </p:txBody>
      </p:sp>
      <p:sp>
        <p:nvSpPr>
          <p:cNvPr id="7" name="Rectangle 6">
            <a:extLst>
              <a:ext uri="{FF2B5EF4-FFF2-40B4-BE49-F238E27FC236}">
                <a16:creationId xmlns:a16="http://schemas.microsoft.com/office/drawing/2014/main" id="{75087260-C147-D673-1993-2EDDAF8C7AF9}"/>
              </a:ext>
            </a:extLst>
          </p:cNvPr>
          <p:cNvSpPr/>
          <p:nvPr/>
        </p:nvSpPr>
        <p:spPr>
          <a:xfrm>
            <a:off x="685800" y="4088515"/>
            <a:ext cx="12764784" cy="12816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Loss Function:</a:t>
            </a:r>
          </a:p>
          <a:p>
            <a:pPr marL="285750" indent="-285750">
              <a:buFont typeface="Arial" panose="020B0604020202020204" pitchFamily="34" charset="0"/>
              <a:buChar char="•"/>
            </a:pPr>
            <a:r>
              <a:rPr lang="en-GB" dirty="0"/>
              <a:t>We used Focal Loss to deal with class imbalance and focus more on hard misclassified cases.</a:t>
            </a:r>
          </a:p>
        </p:txBody>
      </p:sp>
      <p:sp>
        <p:nvSpPr>
          <p:cNvPr id="9" name="Rectangle 8">
            <a:extLst>
              <a:ext uri="{FF2B5EF4-FFF2-40B4-BE49-F238E27FC236}">
                <a16:creationId xmlns:a16="http://schemas.microsoft.com/office/drawing/2014/main" id="{67E633A9-4ECC-8D85-8B29-3847E6A71B21}"/>
              </a:ext>
            </a:extLst>
          </p:cNvPr>
          <p:cNvSpPr/>
          <p:nvPr/>
        </p:nvSpPr>
        <p:spPr>
          <a:xfrm>
            <a:off x="565035" y="5186547"/>
            <a:ext cx="13079046" cy="13596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Optimizer &amp; Learning Rate:</a:t>
            </a:r>
          </a:p>
          <a:p>
            <a:pPr marL="285750" indent="-285750">
              <a:buFont typeface="Arial" panose="020B0604020202020204" pitchFamily="34" charset="0"/>
              <a:buChar char="•"/>
            </a:pPr>
            <a:r>
              <a:rPr lang="en-GB" dirty="0"/>
              <a:t>Adam optimizer with a learning rate of 5e-4.</a:t>
            </a:r>
          </a:p>
          <a:p>
            <a:pPr marL="285750" indent="-285750">
              <a:buFont typeface="Arial" panose="020B0604020202020204" pitchFamily="34" charset="0"/>
              <a:buChar char="•"/>
            </a:pPr>
            <a:r>
              <a:rPr lang="en-GB" dirty="0"/>
              <a:t>Training used mixed precision (AMP) for efficiency and reduced memory usage.</a:t>
            </a:r>
          </a:p>
        </p:txBody>
      </p:sp>
      <p:sp>
        <p:nvSpPr>
          <p:cNvPr id="10" name="Rectangle 9">
            <a:extLst>
              <a:ext uri="{FF2B5EF4-FFF2-40B4-BE49-F238E27FC236}">
                <a16:creationId xmlns:a16="http://schemas.microsoft.com/office/drawing/2014/main" id="{75427D3C-A970-BA1D-C9CE-1FE9B6AD467A}"/>
              </a:ext>
            </a:extLst>
          </p:cNvPr>
          <p:cNvSpPr/>
          <p:nvPr/>
        </p:nvSpPr>
        <p:spPr>
          <a:xfrm>
            <a:off x="528669" y="6350308"/>
            <a:ext cx="13079046" cy="13596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Training Setup:</a:t>
            </a:r>
            <a:endParaRPr lang="ar-EG" dirty="0"/>
          </a:p>
          <a:p>
            <a:pPr marL="285750" indent="-285750">
              <a:buFont typeface="Arial" panose="020B0604020202020204" pitchFamily="34" charset="0"/>
              <a:buChar char="•"/>
            </a:pPr>
            <a:r>
              <a:rPr lang="en-GB" dirty="0"/>
              <a:t>Training was conducted for up to 20 epochs.</a:t>
            </a:r>
            <a:endParaRPr lang="ar-EG" dirty="0"/>
          </a:p>
          <a:p>
            <a:pPr marL="285750" indent="-285750">
              <a:buFont typeface="Arial" panose="020B0604020202020204" pitchFamily="34" charset="0"/>
              <a:buChar char="•"/>
            </a:pPr>
            <a:r>
              <a:rPr lang="en-GB" dirty="0"/>
              <a:t>Performance was monitored using accuracy and loss curves, as well as the confusion matrix to evaluate classification performance between the two classes (Normal / Tuberculosis)..</a:t>
            </a:r>
          </a:p>
        </p:txBody>
      </p:sp>
    </p:spTree>
    <p:extLst>
      <p:ext uri="{BB962C8B-B14F-4D97-AF65-F5344CB8AC3E}">
        <p14:creationId xmlns:p14="http://schemas.microsoft.com/office/powerpoint/2010/main" val="14567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509262" y="862823"/>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Performance Monitoring</a:t>
            </a:r>
            <a:endParaRPr lang="en-US" sz="3840" dirty="0"/>
          </a:p>
        </p:txBody>
      </p:sp>
      <p:sp>
        <p:nvSpPr>
          <p:cNvPr id="5" name="Text 1"/>
          <p:cNvSpPr/>
          <p:nvPr/>
        </p:nvSpPr>
        <p:spPr>
          <a:xfrm>
            <a:off x="5655564" y="2473093"/>
            <a:ext cx="8293608" cy="822960"/>
          </a:xfrm>
          <a:prstGeom prst="rect">
            <a:avLst/>
          </a:prstGeom>
          <a:noFill/>
          <a:ln/>
        </p:spPr>
        <p:txBody>
          <a:bodyPr wrap="square" lIns="0" tIns="0" rIns="0" bIns="0" rtlCol="0" anchor="ctr"/>
          <a:lstStyle/>
          <a:p>
            <a:pPr marL="0" indent="0" algn="l">
              <a:lnSpc>
                <a:spcPts val="2150"/>
              </a:lnSpc>
              <a:buNone/>
            </a:pPr>
            <a:endParaRPr lang="en-US" sz="1530" dirty="0"/>
          </a:p>
        </p:txBody>
      </p:sp>
      <p:graphicFrame>
        <p:nvGraphicFramePr>
          <p:cNvPr id="9" name="Table 8">
            <a:extLst>
              <a:ext uri="{FF2B5EF4-FFF2-40B4-BE49-F238E27FC236}">
                <a16:creationId xmlns:a16="http://schemas.microsoft.com/office/drawing/2014/main" id="{6FEE5BCF-7D79-4CEC-60B4-62783ACEB558}"/>
              </a:ext>
            </a:extLst>
          </p:cNvPr>
          <p:cNvGraphicFramePr>
            <a:graphicFrameLocks noGrp="1"/>
          </p:cNvGraphicFramePr>
          <p:nvPr>
            <p:extLst>
              <p:ext uri="{D42A27DB-BD31-4B8C-83A1-F6EECF244321}">
                <p14:modId xmlns:p14="http://schemas.microsoft.com/office/powerpoint/2010/main" val="2423127930"/>
              </p:ext>
            </p:extLst>
          </p:nvPr>
        </p:nvGraphicFramePr>
        <p:xfrm>
          <a:off x="5056094" y="2338294"/>
          <a:ext cx="9499942" cy="4250426"/>
        </p:xfrm>
        <a:graphic>
          <a:graphicData uri="http://schemas.openxmlformats.org/drawingml/2006/table">
            <a:tbl>
              <a:tblPr/>
              <a:tblGrid>
                <a:gridCol w="1332002">
                  <a:extLst>
                    <a:ext uri="{9D8B030D-6E8A-4147-A177-3AD203B41FA5}">
                      <a16:colId xmlns:a16="http://schemas.microsoft.com/office/drawing/2014/main" val="2201910359"/>
                    </a:ext>
                  </a:extLst>
                </a:gridCol>
                <a:gridCol w="1633588">
                  <a:extLst>
                    <a:ext uri="{9D8B030D-6E8A-4147-A177-3AD203B41FA5}">
                      <a16:colId xmlns:a16="http://schemas.microsoft.com/office/drawing/2014/main" val="2711430012"/>
                    </a:ext>
                  </a:extLst>
                </a:gridCol>
                <a:gridCol w="1633588">
                  <a:extLst>
                    <a:ext uri="{9D8B030D-6E8A-4147-A177-3AD203B41FA5}">
                      <a16:colId xmlns:a16="http://schemas.microsoft.com/office/drawing/2014/main" val="459039007"/>
                    </a:ext>
                  </a:extLst>
                </a:gridCol>
                <a:gridCol w="1633588">
                  <a:extLst>
                    <a:ext uri="{9D8B030D-6E8A-4147-A177-3AD203B41FA5}">
                      <a16:colId xmlns:a16="http://schemas.microsoft.com/office/drawing/2014/main" val="325222326"/>
                    </a:ext>
                  </a:extLst>
                </a:gridCol>
                <a:gridCol w="1633588">
                  <a:extLst>
                    <a:ext uri="{9D8B030D-6E8A-4147-A177-3AD203B41FA5}">
                      <a16:colId xmlns:a16="http://schemas.microsoft.com/office/drawing/2014/main" val="1037985622"/>
                    </a:ext>
                  </a:extLst>
                </a:gridCol>
                <a:gridCol w="1633588">
                  <a:extLst>
                    <a:ext uri="{9D8B030D-6E8A-4147-A177-3AD203B41FA5}">
                      <a16:colId xmlns:a16="http://schemas.microsoft.com/office/drawing/2014/main" val="2006717308"/>
                    </a:ext>
                  </a:extLst>
                </a:gridCol>
              </a:tblGrid>
              <a:tr h="444660">
                <a:tc>
                  <a:txBody>
                    <a:bodyPr/>
                    <a:lstStyle/>
                    <a:p>
                      <a:pPr algn="l">
                        <a:lnSpc>
                          <a:spcPts val="1875"/>
                        </a:lnSpc>
                      </a:pPr>
                      <a:r>
                        <a:rPr lang="en-GB" b="0" dirty="0">
                          <a:effectLst/>
                          <a:latin typeface="quote-cjk-patch"/>
                        </a:rPr>
                        <a:t>Model</a:t>
                      </a:r>
                    </a:p>
                  </a:txBody>
                  <a:tcPr marR="152400" marT="95250" marB="95250" anchor="ctr">
                    <a:lnL>
                      <a:noFill/>
                    </a:lnL>
                    <a:lnR>
                      <a:noFill/>
                    </a:lnR>
                    <a:lnT>
                      <a:noFill/>
                    </a:lnT>
                    <a:lnB>
                      <a:noFill/>
                    </a:lnB>
                    <a:solidFill>
                      <a:schemeClr val="accent1">
                        <a:alpha val="94000"/>
                      </a:schemeClr>
                    </a:solidFill>
                  </a:tcPr>
                </a:tc>
                <a:tc>
                  <a:txBody>
                    <a:bodyPr/>
                    <a:lstStyle/>
                    <a:p>
                      <a:pPr algn="l">
                        <a:lnSpc>
                          <a:spcPts val="1875"/>
                        </a:lnSpc>
                      </a:pPr>
                      <a:r>
                        <a:rPr lang="en-GB" b="0">
                          <a:effectLst/>
                          <a:latin typeface="quote-cjk-patch"/>
                        </a:rPr>
                        <a:t>Fold</a:t>
                      </a:r>
                    </a:p>
                  </a:txBody>
                  <a:tcPr marL="152400" marR="152400" marT="95250" marB="95250" anchor="ctr">
                    <a:lnL>
                      <a:noFill/>
                    </a:lnL>
                    <a:lnR>
                      <a:noFill/>
                    </a:lnR>
                    <a:lnT>
                      <a:noFill/>
                    </a:lnT>
                    <a:lnB>
                      <a:noFill/>
                    </a:lnB>
                    <a:solidFill>
                      <a:schemeClr val="accent1">
                        <a:alpha val="94000"/>
                      </a:schemeClr>
                    </a:solidFill>
                  </a:tcPr>
                </a:tc>
                <a:tc>
                  <a:txBody>
                    <a:bodyPr/>
                    <a:lstStyle/>
                    <a:p>
                      <a:pPr algn="l">
                        <a:lnSpc>
                          <a:spcPts val="1875"/>
                        </a:lnSpc>
                      </a:pPr>
                      <a:r>
                        <a:rPr lang="en-GB" b="0">
                          <a:effectLst/>
                          <a:latin typeface="quote-cjk-patch"/>
                        </a:rPr>
                        <a:t>Accuracy</a:t>
                      </a:r>
                    </a:p>
                  </a:txBody>
                  <a:tcPr marL="152400" marR="152400" marT="95250" marB="95250" anchor="ctr">
                    <a:lnL>
                      <a:noFill/>
                    </a:lnL>
                    <a:lnR>
                      <a:noFill/>
                    </a:lnR>
                    <a:lnT>
                      <a:noFill/>
                    </a:lnT>
                    <a:lnB>
                      <a:noFill/>
                    </a:lnB>
                    <a:solidFill>
                      <a:schemeClr val="accent1">
                        <a:alpha val="94000"/>
                      </a:schemeClr>
                    </a:solidFill>
                  </a:tcPr>
                </a:tc>
                <a:tc>
                  <a:txBody>
                    <a:bodyPr/>
                    <a:lstStyle/>
                    <a:p>
                      <a:pPr algn="l">
                        <a:lnSpc>
                          <a:spcPts val="1875"/>
                        </a:lnSpc>
                      </a:pPr>
                      <a:r>
                        <a:rPr lang="en-GB" b="0" dirty="0">
                          <a:effectLst/>
                          <a:latin typeface="quote-cjk-patch"/>
                        </a:rPr>
                        <a:t>Recall</a:t>
                      </a:r>
                    </a:p>
                  </a:txBody>
                  <a:tcPr marL="152400" marR="152400" marT="95250" marB="95250" anchor="ctr">
                    <a:lnL>
                      <a:noFill/>
                    </a:lnL>
                    <a:lnR>
                      <a:noFill/>
                    </a:lnR>
                    <a:lnT>
                      <a:noFill/>
                    </a:lnT>
                    <a:lnB>
                      <a:noFill/>
                    </a:lnB>
                    <a:solidFill>
                      <a:schemeClr val="accent1"/>
                    </a:solidFill>
                  </a:tcPr>
                </a:tc>
                <a:tc>
                  <a:txBody>
                    <a:bodyPr/>
                    <a:lstStyle/>
                    <a:p>
                      <a:pPr algn="l">
                        <a:lnSpc>
                          <a:spcPts val="1875"/>
                        </a:lnSpc>
                      </a:pPr>
                      <a:r>
                        <a:rPr lang="en-GB" b="0">
                          <a:effectLst/>
                          <a:latin typeface="quote-cjk-patch"/>
                        </a:rPr>
                        <a:t>Precision</a:t>
                      </a:r>
                    </a:p>
                  </a:txBody>
                  <a:tcPr marL="152400" marR="152400" marT="95250" marB="95250" anchor="ctr">
                    <a:lnL>
                      <a:noFill/>
                    </a:lnL>
                    <a:lnR>
                      <a:noFill/>
                    </a:lnR>
                    <a:lnT>
                      <a:noFill/>
                    </a:lnT>
                    <a:lnB>
                      <a:noFill/>
                    </a:lnB>
                    <a:solidFill>
                      <a:schemeClr val="accent1">
                        <a:alpha val="94000"/>
                      </a:schemeClr>
                    </a:solidFill>
                  </a:tcPr>
                </a:tc>
                <a:tc>
                  <a:txBody>
                    <a:bodyPr/>
                    <a:lstStyle/>
                    <a:p>
                      <a:pPr algn="l">
                        <a:lnSpc>
                          <a:spcPts val="1875"/>
                        </a:lnSpc>
                      </a:pPr>
                      <a:r>
                        <a:rPr lang="en-GB" b="0">
                          <a:effectLst/>
                          <a:latin typeface="quote-cjk-patch"/>
                        </a:rPr>
                        <a:t>F1 Score</a:t>
                      </a:r>
                    </a:p>
                  </a:txBody>
                  <a:tcPr marL="152400" marR="152400" marT="95250" marB="95250" anchor="ctr">
                    <a:lnL>
                      <a:noFill/>
                    </a:lnL>
                    <a:lnR>
                      <a:noFill/>
                    </a:lnR>
                    <a:lnT>
                      <a:noFill/>
                    </a:lnT>
                    <a:lnB>
                      <a:noFill/>
                    </a:lnB>
                    <a:solidFill>
                      <a:schemeClr val="accent1">
                        <a:alpha val="94000"/>
                      </a:schemeClr>
                    </a:solidFill>
                  </a:tcPr>
                </a:tc>
                <a:extLst>
                  <a:ext uri="{0D108BD9-81ED-4DB2-BD59-A6C34878D82A}">
                    <a16:rowId xmlns:a16="http://schemas.microsoft.com/office/drawing/2014/main" val="3040193792"/>
                  </a:ext>
                </a:extLst>
              </a:tr>
              <a:tr h="693146">
                <a:tc>
                  <a:txBody>
                    <a:bodyPr/>
                    <a:lstStyle/>
                    <a:p>
                      <a:pPr>
                        <a:lnSpc>
                          <a:spcPts val="1875"/>
                        </a:lnSpc>
                      </a:pPr>
                      <a:r>
                        <a:rPr lang="en-GB" b="1">
                          <a:effectLst/>
                          <a:latin typeface="quote-cjk-patch"/>
                        </a:rPr>
                        <a:t>Efficientnet</a:t>
                      </a:r>
                      <a:endParaRPr lang="en-GB" b="0">
                        <a:effectLst/>
                        <a:latin typeface="quote-cjk-patch"/>
                      </a:endParaRPr>
                    </a:p>
                  </a:txBody>
                  <a:tcPr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1</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mn-lt"/>
                        </a:rPr>
                        <a:t>9</a:t>
                      </a:r>
                      <a:r>
                        <a:rPr lang="en-US" b="0" dirty="0">
                          <a:effectLst/>
                          <a:latin typeface="+mn-lt"/>
                        </a:rPr>
                        <a:t>0</a:t>
                      </a:r>
                      <a:r>
                        <a:rPr lang="en-GB" b="0" dirty="0">
                          <a:effectLst/>
                          <a:latin typeface="+mn-lt"/>
                        </a:rPr>
                        <a:t>.2%</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91.6%</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93.5%</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92.5%</a:t>
                      </a:r>
                    </a:p>
                  </a:txBody>
                  <a:tcPr marL="152400" marT="95250" marB="95250" anchor="ctr">
                    <a:lnL>
                      <a:noFill/>
                    </a:lnL>
                    <a:lnR>
                      <a:noFill/>
                    </a:lnR>
                    <a:lnT>
                      <a:noFill/>
                    </a:lnT>
                    <a:lnB>
                      <a:noFill/>
                    </a:lnB>
                    <a:solidFill>
                      <a:schemeClr val="accent1">
                        <a:alpha val="94000"/>
                      </a:schemeClr>
                    </a:solidFill>
                  </a:tcPr>
                </a:tc>
                <a:extLst>
                  <a:ext uri="{0D108BD9-81ED-4DB2-BD59-A6C34878D82A}">
                    <a16:rowId xmlns:a16="http://schemas.microsoft.com/office/drawing/2014/main" val="3063567689"/>
                  </a:ext>
                </a:extLst>
              </a:tr>
              <a:tr h="444660">
                <a:tc>
                  <a:txBody>
                    <a:bodyPr/>
                    <a:lstStyle/>
                    <a:p>
                      <a:pPr>
                        <a:lnSpc>
                          <a:spcPts val="1875"/>
                        </a:lnSpc>
                      </a:pPr>
                      <a:endParaRPr lang="en-GB" b="0" dirty="0">
                        <a:effectLst/>
                        <a:latin typeface="quote-cjk-patch"/>
                      </a:endParaRPr>
                    </a:p>
                  </a:txBody>
                  <a:tcPr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2</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93.8%</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94.9%</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94%</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94.4%</a:t>
                      </a:r>
                    </a:p>
                  </a:txBody>
                  <a:tcPr marL="152400" marT="95250" marB="95250" anchor="ctr">
                    <a:lnL>
                      <a:noFill/>
                    </a:lnL>
                    <a:lnR>
                      <a:noFill/>
                    </a:lnR>
                    <a:lnT>
                      <a:noFill/>
                    </a:lnT>
                    <a:lnB>
                      <a:noFill/>
                    </a:lnB>
                    <a:solidFill>
                      <a:schemeClr val="accent1">
                        <a:alpha val="94000"/>
                      </a:schemeClr>
                    </a:solidFill>
                  </a:tcPr>
                </a:tc>
                <a:extLst>
                  <a:ext uri="{0D108BD9-81ED-4DB2-BD59-A6C34878D82A}">
                    <a16:rowId xmlns:a16="http://schemas.microsoft.com/office/drawing/2014/main" val="2817518397"/>
                  </a:ext>
                </a:extLst>
              </a:tr>
              <a:tr h="444660">
                <a:tc>
                  <a:txBody>
                    <a:bodyPr/>
                    <a:lstStyle/>
                    <a:p>
                      <a:pPr>
                        <a:lnSpc>
                          <a:spcPts val="1875"/>
                        </a:lnSpc>
                      </a:pPr>
                      <a:endParaRPr lang="en-GB" b="0">
                        <a:effectLst/>
                        <a:latin typeface="quote-cjk-patch"/>
                      </a:endParaRPr>
                    </a:p>
                  </a:txBody>
                  <a:tcPr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3</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95.5%</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97.3%</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96.8%</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97%</a:t>
                      </a:r>
                    </a:p>
                  </a:txBody>
                  <a:tcPr marL="152400" marT="95250" marB="95250" anchor="ctr">
                    <a:lnL>
                      <a:noFill/>
                    </a:lnL>
                    <a:lnR>
                      <a:noFill/>
                    </a:lnR>
                    <a:lnT>
                      <a:noFill/>
                    </a:lnT>
                    <a:lnB>
                      <a:noFill/>
                    </a:lnB>
                    <a:solidFill>
                      <a:schemeClr val="accent1">
                        <a:alpha val="94000"/>
                      </a:schemeClr>
                    </a:solidFill>
                  </a:tcPr>
                </a:tc>
                <a:extLst>
                  <a:ext uri="{0D108BD9-81ED-4DB2-BD59-A6C34878D82A}">
                    <a16:rowId xmlns:a16="http://schemas.microsoft.com/office/drawing/2014/main" val="1138974931"/>
                  </a:ext>
                </a:extLst>
              </a:tr>
              <a:tr h="444660">
                <a:tc>
                  <a:txBody>
                    <a:bodyPr/>
                    <a:lstStyle/>
                    <a:p>
                      <a:pPr>
                        <a:lnSpc>
                          <a:spcPts val="1875"/>
                        </a:lnSpc>
                      </a:pPr>
                      <a:endParaRPr lang="en-GB" b="0" dirty="0">
                        <a:effectLst/>
                        <a:latin typeface="quote-cjk-patch"/>
                      </a:endParaRPr>
                    </a:p>
                  </a:txBody>
                  <a:tcPr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4</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98.9%</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99.9%</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99.8%</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98.8%</a:t>
                      </a:r>
                    </a:p>
                  </a:txBody>
                  <a:tcPr marL="152400" marT="95250" marB="95250" anchor="ctr">
                    <a:lnL>
                      <a:noFill/>
                    </a:lnL>
                    <a:lnR>
                      <a:noFill/>
                    </a:lnR>
                    <a:lnT>
                      <a:noFill/>
                    </a:lnT>
                    <a:lnB>
                      <a:noFill/>
                    </a:lnB>
                    <a:solidFill>
                      <a:schemeClr val="accent1">
                        <a:alpha val="94000"/>
                      </a:schemeClr>
                    </a:solidFill>
                  </a:tcPr>
                </a:tc>
                <a:extLst>
                  <a:ext uri="{0D108BD9-81ED-4DB2-BD59-A6C34878D82A}">
                    <a16:rowId xmlns:a16="http://schemas.microsoft.com/office/drawing/2014/main" val="3405179663"/>
                  </a:ext>
                </a:extLst>
              </a:tr>
              <a:tr h="444660">
                <a:tc>
                  <a:txBody>
                    <a:bodyPr/>
                    <a:lstStyle/>
                    <a:p>
                      <a:pPr>
                        <a:lnSpc>
                          <a:spcPts val="1875"/>
                        </a:lnSpc>
                      </a:pPr>
                      <a:r>
                        <a:rPr lang="en-GB" b="1">
                          <a:effectLst/>
                          <a:latin typeface="quote-cjk-patch"/>
                        </a:rPr>
                        <a:t>Resnet</a:t>
                      </a:r>
                      <a:endParaRPr lang="en-GB" b="0">
                        <a:effectLst/>
                        <a:latin typeface="quote-cjk-patch"/>
                      </a:endParaRPr>
                    </a:p>
                  </a:txBody>
                  <a:tcPr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a:effectLst/>
                          <a:latin typeface="quote-cjk-patch"/>
                        </a:rPr>
                        <a:t>1</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92.8%</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93.7%</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US" b="0" dirty="0">
                          <a:effectLst/>
                          <a:latin typeface="quote-cjk-patch"/>
                        </a:rPr>
                        <a:t>94.8%</a:t>
                      </a:r>
                      <a:endParaRPr lang="en-GB" b="0" dirty="0">
                        <a:effectLst/>
                        <a:latin typeface="quote-cjk-patch"/>
                      </a:endParaRP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94.2%</a:t>
                      </a:r>
                    </a:p>
                  </a:txBody>
                  <a:tcPr marL="152400" marT="95250" marB="95250" anchor="ctr">
                    <a:lnL>
                      <a:noFill/>
                    </a:lnL>
                    <a:lnR>
                      <a:noFill/>
                    </a:lnR>
                    <a:lnT>
                      <a:noFill/>
                    </a:lnT>
                    <a:lnB>
                      <a:noFill/>
                    </a:lnB>
                    <a:solidFill>
                      <a:schemeClr val="accent1">
                        <a:alpha val="94000"/>
                      </a:schemeClr>
                    </a:solidFill>
                  </a:tcPr>
                </a:tc>
                <a:extLst>
                  <a:ext uri="{0D108BD9-81ED-4DB2-BD59-A6C34878D82A}">
                    <a16:rowId xmlns:a16="http://schemas.microsoft.com/office/drawing/2014/main" val="1553392171"/>
                  </a:ext>
                </a:extLst>
              </a:tr>
              <a:tr h="444660">
                <a:tc>
                  <a:txBody>
                    <a:bodyPr/>
                    <a:lstStyle/>
                    <a:p>
                      <a:pPr>
                        <a:lnSpc>
                          <a:spcPts val="1875"/>
                        </a:lnSpc>
                      </a:pPr>
                      <a:endParaRPr lang="en-GB" b="0">
                        <a:effectLst/>
                        <a:latin typeface="quote-cjk-patch"/>
                      </a:endParaRPr>
                    </a:p>
                  </a:txBody>
                  <a:tcPr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a:effectLst/>
                          <a:latin typeface="quote-cjk-patch"/>
                        </a:rPr>
                        <a:t>2</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94.9%</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US" b="0" dirty="0">
                          <a:effectLst/>
                          <a:latin typeface="quote-cjk-patch"/>
                        </a:rPr>
                        <a:t>95.6%</a:t>
                      </a:r>
                      <a:endParaRPr lang="en-GB" b="0" dirty="0">
                        <a:effectLst/>
                        <a:latin typeface="quote-cjk-patch"/>
                      </a:endParaRP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US" b="0" dirty="0">
                          <a:effectLst/>
                          <a:latin typeface="quote-cjk-patch"/>
                        </a:rPr>
                        <a:t>96.5%</a:t>
                      </a:r>
                      <a:endParaRPr lang="en-GB" b="0" dirty="0">
                        <a:effectLst/>
                        <a:latin typeface="quote-cjk-patch"/>
                      </a:endParaRP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95.9%</a:t>
                      </a:r>
                    </a:p>
                  </a:txBody>
                  <a:tcPr marL="152400" marT="95250" marB="95250" anchor="ctr">
                    <a:lnL>
                      <a:noFill/>
                    </a:lnL>
                    <a:lnR>
                      <a:noFill/>
                    </a:lnR>
                    <a:lnT>
                      <a:noFill/>
                    </a:lnT>
                    <a:lnB>
                      <a:noFill/>
                    </a:lnB>
                    <a:solidFill>
                      <a:schemeClr val="accent1">
                        <a:alpha val="94000"/>
                      </a:schemeClr>
                    </a:solidFill>
                  </a:tcPr>
                </a:tc>
                <a:extLst>
                  <a:ext uri="{0D108BD9-81ED-4DB2-BD59-A6C34878D82A}">
                    <a16:rowId xmlns:a16="http://schemas.microsoft.com/office/drawing/2014/main" val="4163703167"/>
                  </a:ext>
                </a:extLst>
              </a:tr>
              <a:tr h="444660">
                <a:tc>
                  <a:txBody>
                    <a:bodyPr/>
                    <a:lstStyle/>
                    <a:p>
                      <a:pPr>
                        <a:lnSpc>
                          <a:spcPts val="1875"/>
                        </a:lnSpc>
                      </a:pPr>
                      <a:endParaRPr lang="en-GB" b="0">
                        <a:effectLst/>
                        <a:latin typeface="quote-cjk-patch"/>
                      </a:endParaRPr>
                    </a:p>
                  </a:txBody>
                  <a:tcPr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a:effectLst/>
                          <a:latin typeface="quote-cjk-patch"/>
                        </a:rPr>
                        <a:t>3</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96.7%</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98.8%</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US" b="0" dirty="0">
                          <a:effectLst/>
                          <a:latin typeface="quote-cjk-patch"/>
                        </a:rPr>
                        <a:t>98.7%</a:t>
                      </a:r>
                      <a:endParaRPr lang="en-GB" b="0" dirty="0">
                        <a:effectLst/>
                        <a:latin typeface="quote-cjk-patch"/>
                      </a:endParaRP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98.7%</a:t>
                      </a:r>
                    </a:p>
                  </a:txBody>
                  <a:tcPr marL="152400" marT="95250" marB="95250" anchor="ctr">
                    <a:lnL>
                      <a:noFill/>
                    </a:lnL>
                    <a:lnR>
                      <a:noFill/>
                    </a:lnR>
                    <a:lnT>
                      <a:noFill/>
                    </a:lnT>
                    <a:lnB>
                      <a:noFill/>
                    </a:lnB>
                    <a:solidFill>
                      <a:schemeClr val="accent1">
                        <a:alpha val="94000"/>
                      </a:schemeClr>
                    </a:solidFill>
                  </a:tcPr>
                </a:tc>
                <a:extLst>
                  <a:ext uri="{0D108BD9-81ED-4DB2-BD59-A6C34878D82A}">
                    <a16:rowId xmlns:a16="http://schemas.microsoft.com/office/drawing/2014/main" val="3446056941"/>
                  </a:ext>
                </a:extLst>
              </a:tr>
              <a:tr h="444660">
                <a:tc>
                  <a:txBody>
                    <a:bodyPr/>
                    <a:lstStyle/>
                    <a:p>
                      <a:pPr>
                        <a:lnSpc>
                          <a:spcPts val="1875"/>
                        </a:lnSpc>
                      </a:pPr>
                      <a:endParaRPr lang="en-GB" b="0" dirty="0">
                        <a:effectLst/>
                        <a:latin typeface="quote-cjk-patch"/>
                      </a:endParaRPr>
                    </a:p>
                  </a:txBody>
                  <a:tcPr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a:effectLst/>
                          <a:latin typeface="quote-cjk-patch"/>
                        </a:rPr>
                        <a:t>4</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a:effectLst/>
                          <a:latin typeface="quote-cjk-patch"/>
                        </a:rPr>
                        <a:t>99.9%</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GB" b="0" dirty="0">
                          <a:effectLst/>
                          <a:latin typeface="quote-cjk-patch"/>
                        </a:rPr>
                        <a:t>100%</a:t>
                      </a:r>
                    </a:p>
                  </a:txBody>
                  <a:tcPr marL="152400" marR="152400" marT="95250" marB="95250" anchor="ctr">
                    <a:lnL>
                      <a:noFill/>
                    </a:lnL>
                    <a:lnR>
                      <a:noFill/>
                    </a:lnR>
                    <a:lnT>
                      <a:noFill/>
                    </a:lnT>
                    <a:lnB>
                      <a:noFill/>
                    </a:lnB>
                    <a:solidFill>
                      <a:schemeClr val="accent1">
                        <a:alpha val="94000"/>
                      </a:schemeClr>
                    </a:solidFill>
                  </a:tcPr>
                </a:tc>
                <a:tc>
                  <a:txBody>
                    <a:bodyPr/>
                    <a:lstStyle/>
                    <a:p>
                      <a:pPr>
                        <a:lnSpc>
                          <a:spcPts val="1875"/>
                        </a:lnSpc>
                      </a:pPr>
                      <a:r>
                        <a:rPr lang="en-US" b="0" dirty="0">
                          <a:effectLst/>
                          <a:latin typeface="quote-cjk-patch"/>
                        </a:rPr>
                        <a:t>9</a:t>
                      </a:r>
                      <a:r>
                        <a:rPr lang="en-GB" b="0" dirty="0">
                          <a:effectLst/>
                          <a:latin typeface="quote-cjk-patch"/>
                        </a:rPr>
                        <a:t>9.9% </a:t>
                      </a:r>
                    </a:p>
                  </a:txBody>
                  <a:tcPr marL="152400" marR="152400" marT="95250" marB="95250" anchor="ctr">
                    <a:lnL>
                      <a:noFill/>
                    </a:lnL>
                    <a:lnR>
                      <a:noFill/>
                    </a:lnR>
                    <a:lnT>
                      <a:noFill/>
                    </a:lnT>
                    <a:lnB>
                      <a:noFill/>
                    </a:lnB>
                    <a:solidFill>
                      <a:schemeClr val="accent1">
                        <a:alpha val="94000"/>
                      </a:schemeClr>
                    </a:solidFill>
                  </a:tcPr>
                </a:tc>
                <a:tc>
                  <a:txBody>
                    <a:bodyPr/>
                    <a:lstStyle/>
                    <a:p>
                      <a:r>
                        <a:rPr lang="en-US" dirty="0"/>
                        <a:t>100%</a:t>
                      </a:r>
                      <a:endParaRPr lang="en-GB" dirty="0"/>
                    </a:p>
                  </a:txBody>
                  <a:tcPr>
                    <a:lnL>
                      <a:noFill/>
                    </a:lnL>
                    <a:lnT>
                      <a:noFill/>
                    </a:lnT>
                    <a:solidFill>
                      <a:schemeClr val="accent1">
                        <a:alpha val="94000"/>
                      </a:schemeClr>
                    </a:solidFill>
                  </a:tcPr>
                </a:tc>
                <a:extLst>
                  <a:ext uri="{0D108BD9-81ED-4DB2-BD59-A6C34878D82A}">
                    <a16:rowId xmlns:a16="http://schemas.microsoft.com/office/drawing/2014/main" val="400908201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92EED-E549-1853-E1BF-22BDFD5BF4B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5AC6323-4F27-A1CC-EA43-8A727D7B3275}"/>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1243DE5C-3280-BD2D-1176-4FFC5580B44A}"/>
              </a:ext>
            </a:extLst>
          </p:cNvPr>
          <p:cNvPicPr>
            <a:picLocks noChangeAspect="1"/>
          </p:cNvPicPr>
          <p:nvPr/>
        </p:nvPicPr>
        <p:blipFill>
          <a:blip r:embed="rId4"/>
          <a:stretch>
            <a:fillRect/>
          </a:stretch>
        </p:blipFill>
        <p:spPr>
          <a:xfrm>
            <a:off x="0" y="-30857"/>
            <a:ext cx="14630400" cy="8238744"/>
          </a:xfrm>
          <a:prstGeom prst="rect">
            <a:avLst/>
          </a:prstGeom>
        </p:spPr>
      </p:pic>
      <p:sp>
        <p:nvSpPr>
          <p:cNvPr id="13" name="Text 0">
            <a:extLst>
              <a:ext uri="{FF2B5EF4-FFF2-40B4-BE49-F238E27FC236}">
                <a16:creationId xmlns:a16="http://schemas.microsoft.com/office/drawing/2014/main" id="{022DF5F9-8EEF-0C85-0C4A-2B05B88856D7}"/>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DBE9ED6D-BE80-A40D-7245-0E85EB90596D}"/>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2249975F-6143-0024-FE52-224A44E9730A}"/>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891AA06C-5766-BD83-F2D5-200DF2168991}"/>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79CAD4E9-56EB-A702-B966-41FFB12E5529}"/>
              </a:ext>
            </a:extLst>
          </p:cNvPr>
          <p:cNvSpPr/>
          <p:nvPr/>
        </p:nvSpPr>
        <p:spPr>
          <a:xfrm>
            <a:off x="1909709" y="933782"/>
            <a:ext cx="3561709" cy="135964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1.Efficientnet</a:t>
            </a:r>
          </a:p>
        </p:txBody>
      </p:sp>
      <p:cxnSp>
        <p:nvCxnSpPr>
          <p:cNvPr id="8" name="Straight Connector 7">
            <a:extLst>
              <a:ext uri="{FF2B5EF4-FFF2-40B4-BE49-F238E27FC236}">
                <a16:creationId xmlns:a16="http://schemas.microsoft.com/office/drawing/2014/main" id="{B2BF210F-923B-A8E6-1085-E96D7D8E7568}"/>
              </a:ext>
            </a:extLst>
          </p:cNvPr>
          <p:cNvCxnSpPr/>
          <p:nvPr/>
        </p:nvCxnSpPr>
        <p:spPr>
          <a:xfrm>
            <a:off x="6855642" y="1062556"/>
            <a:ext cx="0" cy="66533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6F6F5EE-DD88-C985-0496-B84DC08EB8FF}"/>
              </a:ext>
            </a:extLst>
          </p:cNvPr>
          <p:cNvSpPr/>
          <p:nvPr/>
        </p:nvSpPr>
        <p:spPr>
          <a:xfrm>
            <a:off x="9359330" y="968645"/>
            <a:ext cx="3561709" cy="135964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2. ResNet18</a:t>
            </a:r>
          </a:p>
        </p:txBody>
      </p:sp>
      <p:pic>
        <p:nvPicPr>
          <p:cNvPr id="28" name="Picture 27" descr="A graph on a computer screen&#10;&#10;AI-generated content may be incorrect.">
            <a:extLst>
              <a:ext uri="{FF2B5EF4-FFF2-40B4-BE49-F238E27FC236}">
                <a16:creationId xmlns:a16="http://schemas.microsoft.com/office/drawing/2014/main" id="{DB7E0947-D5AE-D666-2DBC-E1FA1CDDD0F0}"/>
              </a:ext>
            </a:extLst>
          </p:cNvPr>
          <p:cNvPicPr>
            <a:picLocks noChangeAspect="1"/>
          </p:cNvPicPr>
          <p:nvPr/>
        </p:nvPicPr>
        <p:blipFill>
          <a:blip r:embed="rId5"/>
          <a:stretch>
            <a:fillRect/>
          </a:stretch>
        </p:blipFill>
        <p:spPr>
          <a:xfrm>
            <a:off x="7513405" y="2017086"/>
            <a:ext cx="3388635" cy="2901519"/>
          </a:xfrm>
          <a:prstGeom prst="rect">
            <a:avLst/>
          </a:prstGeom>
        </p:spPr>
      </p:pic>
      <p:pic>
        <p:nvPicPr>
          <p:cNvPr id="30" name="Picture 29" descr="A screen shot of a graph&#10;&#10;AI-generated content may be incorrect.">
            <a:extLst>
              <a:ext uri="{FF2B5EF4-FFF2-40B4-BE49-F238E27FC236}">
                <a16:creationId xmlns:a16="http://schemas.microsoft.com/office/drawing/2014/main" id="{E0C47558-1B6F-9E16-4DA3-116CD0680A2C}"/>
              </a:ext>
            </a:extLst>
          </p:cNvPr>
          <p:cNvPicPr>
            <a:picLocks noChangeAspect="1"/>
          </p:cNvPicPr>
          <p:nvPr/>
        </p:nvPicPr>
        <p:blipFill>
          <a:blip r:embed="rId6"/>
          <a:stretch>
            <a:fillRect/>
          </a:stretch>
        </p:blipFill>
        <p:spPr>
          <a:xfrm>
            <a:off x="11017293" y="4918605"/>
            <a:ext cx="3388636" cy="2901520"/>
          </a:xfrm>
          <a:prstGeom prst="rect">
            <a:avLst/>
          </a:prstGeom>
        </p:spPr>
      </p:pic>
      <p:pic>
        <p:nvPicPr>
          <p:cNvPr id="32" name="Picture 31" descr="A graph of a curve&#10;&#10;AI-generated content may be incorrect.">
            <a:extLst>
              <a:ext uri="{FF2B5EF4-FFF2-40B4-BE49-F238E27FC236}">
                <a16:creationId xmlns:a16="http://schemas.microsoft.com/office/drawing/2014/main" id="{416A3377-D0D0-FE66-4130-D69D8EE6EA2A}"/>
              </a:ext>
            </a:extLst>
          </p:cNvPr>
          <p:cNvPicPr>
            <a:picLocks noChangeAspect="1"/>
          </p:cNvPicPr>
          <p:nvPr/>
        </p:nvPicPr>
        <p:blipFill>
          <a:blip r:embed="rId7"/>
          <a:stretch>
            <a:fillRect/>
          </a:stretch>
        </p:blipFill>
        <p:spPr>
          <a:xfrm>
            <a:off x="319362" y="2032743"/>
            <a:ext cx="3180693" cy="2717175"/>
          </a:xfrm>
          <a:prstGeom prst="rect">
            <a:avLst/>
          </a:prstGeom>
        </p:spPr>
      </p:pic>
      <p:pic>
        <p:nvPicPr>
          <p:cNvPr id="34" name="Picture 33" descr="A graph with blue and orange lines&#10;&#10;AI-generated content may be incorrect.">
            <a:extLst>
              <a:ext uri="{FF2B5EF4-FFF2-40B4-BE49-F238E27FC236}">
                <a16:creationId xmlns:a16="http://schemas.microsoft.com/office/drawing/2014/main" id="{80614A69-4189-FF48-58E8-B1ED5FC0A102}"/>
              </a:ext>
            </a:extLst>
          </p:cNvPr>
          <p:cNvPicPr>
            <a:picLocks noChangeAspect="1"/>
          </p:cNvPicPr>
          <p:nvPr/>
        </p:nvPicPr>
        <p:blipFill>
          <a:blip r:embed="rId8"/>
          <a:stretch>
            <a:fillRect/>
          </a:stretch>
        </p:blipFill>
        <p:spPr>
          <a:xfrm>
            <a:off x="3324300" y="4918605"/>
            <a:ext cx="3269711" cy="2760998"/>
          </a:xfrm>
          <a:prstGeom prst="rect">
            <a:avLst/>
          </a:prstGeom>
        </p:spPr>
      </p:pic>
    </p:spTree>
    <p:extLst>
      <p:ext uri="{BB962C8B-B14F-4D97-AF65-F5344CB8AC3E}">
        <p14:creationId xmlns:p14="http://schemas.microsoft.com/office/powerpoint/2010/main" val="332390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490472"/>
            <a:ext cx="2871216" cy="1993392"/>
          </a:xfrm>
          <a:prstGeom prst="rect">
            <a:avLst/>
          </a:prstGeom>
        </p:spPr>
      </p:pic>
      <p:pic>
        <p:nvPicPr>
          <p:cNvPr id="5" name="Image 3" descr="preencoded.png"/>
          <p:cNvPicPr>
            <a:picLocks noChangeAspect="1"/>
          </p:cNvPicPr>
          <p:nvPr/>
        </p:nvPicPr>
        <p:blipFill>
          <a:blip r:embed="rId6"/>
          <a:stretch>
            <a:fillRect/>
          </a:stretch>
        </p:blipFill>
        <p:spPr>
          <a:xfrm>
            <a:off x="685800" y="6217920"/>
            <a:ext cx="13267944" cy="27432"/>
          </a:xfrm>
          <a:prstGeom prst="rect">
            <a:avLst/>
          </a:prstGeom>
        </p:spPr>
      </p:pic>
      <p:sp>
        <p:nvSpPr>
          <p:cNvPr id="6" name="Text 0"/>
          <p:cNvSpPr/>
          <p:nvPr/>
        </p:nvSpPr>
        <p:spPr>
          <a:xfrm>
            <a:off x="923544" y="1618488"/>
            <a:ext cx="2423160" cy="274320"/>
          </a:xfrm>
          <a:prstGeom prst="rect">
            <a:avLst/>
          </a:prstGeom>
          <a:noFill/>
          <a:ln/>
        </p:spPr>
        <p:txBody>
          <a:bodyPr wrap="none" lIns="0" tIns="0" rIns="0" bIns="0" rtlCol="0" anchor="ctr"/>
          <a:lstStyle/>
          <a:p>
            <a:pPr marL="0" indent="0" algn="ctr">
              <a:lnSpc>
                <a:spcPts val="2150"/>
              </a:lnSpc>
              <a:buNone/>
            </a:pPr>
            <a:endParaRPr lang="en-US" sz="1530" dirty="0"/>
          </a:p>
        </p:txBody>
      </p:sp>
      <p:sp>
        <p:nvSpPr>
          <p:cNvPr id="7" name="Text 1"/>
          <p:cNvSpPr/>
          <p:nvPr/>
        </p:nvSpPr>
        <p:spPr>
          <a:xfrm>
            <a:off x="923544" y="2066544"/>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F5F5F5"/>
                </a:solidFill>
                <a:latin typeface="思源黑体-思源黑体-Regular" pitchFamily="34" charset="0"/>
                <a:ea typeface="思源黑体-思源黑体-Regular" pitchFamily="34" charset="-122"/>
                <a:cs typeface="思源黑体-思源黑体-Regular" pitchFamily="34" charset="-120"/>
              </a:rPr>
              <a:t>06</a:t>
            </a:r>
            <a:endParaRPr lang="en-US" sz="5290" dirty="0"/>
          </a:p>
        </p:txBody>
      </p:sp>
      <p:sp>
        <p:nvSpPr>
          <p:cNvPr id="8" name="Text 2"/>
          <p:cNvSpPr/>
          <p:nvPr/>
        </p:nvSpPr>
        <p:spPr>
          <a:xfrm>
            <a:off x="923544" y="3090672"/>
            <a:ext cx="2423160" cy="274320"/>
          </a:xfrm>
          <a:prstGeom prst="rect">
            <a:avLst/>
          </a:prstGeom>
          <a:noFill/>
          <a:ln/>
        </p:spPr>
        <p:txBody>
          <a:bodyPr wrap="none" lIns="0" tIns="0" rIns="0" bIns="0" rtlCol="0" anchor="ctr"/>
          <a:lstStyle/>
          <a:p>
            <a:pPr marL="0" indent="0" algn="ctr">
              <a:lnSpc>
                <a:spcPts val="2150"/>
              </a:lnSpc>
              <a:buNone/>
            </a:pPr>
            <a:endParaRPr lang="en-US" sz="1530" dirty="0"/>
          </a:p>
        </p:txBody>
      </p:sp>
      <p:sp>
        <p:nvSpPr>
          <p:cNvPr id="9" name="Text 3"/>
          <p:cNvSpPr/>
          <p:nvPr/>
        </p:nvSpPr>
        <p:spPr>
          <a:xfrm>
            <a:off x="685800" y="3913632"/>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0" name="Text 4"/>
          <p:cNvSpPr/>
          <p:nvPr/>
        </p:nvSpPr>
        <p:spPr>
          <a:xfrm>
            <a:off x="4160520" y="1490472"/>
            <a:ext cx="9784080"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1" name="Text 5"/>
          <p:cNvSpPr/>
          <p:nvPr/>
        </p:nvSpPr>
        <p:spPr>
          <a:xfrm>
            <a:off x="685800" y="440740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2" name="Text 6"/>
          <p:cNvSpPr/>
          <p:nvPr/>
        </p:nvSpPr>
        <p:spPr>
          <a:xfrm>
            <a:off x="685800" y="4901184"/>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3" name="Text 7"/>
          <p:cNvSpPr/>
          <p:nvPr/>
        </p:nvSpPr>
        <p:spPr>
          <a:xfrm>
            <a:off x="685800" y="5394960"/>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F5F5F5"/>
                </a:solidFill>
                <a:latin typeface="思源黑体-思源黑体-Regular" pitchFamily="34" charset="0"/>
                <a:ea typeface="思源黑体-思源黑体-Regular" pitchFamily="34" charset="-122"/>
              </a:rPr>
              <a:t>Result  </a:t>
            </a:r>
            <a:endParaRPr lang="en-US" sz="3840" dirty="0"/>
          </a:p>
        </p:txBody>
      </p:sp>
      <p:sp>
        <p:nvSpPr>
          <p:cNvPr id="14" name="Text 8"/>
          <p:cNvSpPr/>
          <p:nvPr/>
        </p:nvSpPr>
        <p:spPr>
          <a:xfrm>
            <a:off x="685800" y="6464808"/>
            <a:ext cx="13267944" cy="274320"/>
          </a:xfrm>
          <a:prstGeom prst="rect">
            <a:avLst/>
          </a:prstGeom>
          <a:noFill/>
          <a:ln/>
        </p:spPr>
        <p:txBody>
          <a:bodyPr wrap="non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153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9" name="Image 7" descr="preencoded.png"/>
          <p:cNvPicPr>
            <a:picLocks noChangeAspect="1"/>
          </p:cNvPicPr>
          <p:nvPr/>
        </p:nvPicPr>
        <p:blipFill>
          <a:blip r:embed="rId5"/>
          <a:stretch>
            <a:fillRect/>
          </a:stretch>
        </p:blipFill>
        <p:spPr>
          <a:xfrm>
            <a:off x="914400" y="5330952"/>
            <a:ext cx="3602736" cy="758952"/>
          </a:xfrm>
          <a:prstGeom prst="rect">
            <a:avLst/>
          </a:prstGeom>
        </p:spPr>
      </p:pic>
      <p:pic>
        <p:nvPicPr>
          <p:cNvPr id="10" name="Image 8" descr="preencoded.png"/>
          <p:cNvPicPr>
            <a:picLocks noChangeAspect="1"/>
          </p:cNvPicPr>
          <p:nvPr/>
        </p:nvPicPr>
        <p:blipFill>
          <a:blip r:embed="rId5"/>
          <a:stretch>
            <a:fillRect/>
          </a:stretch>
        </p:blipFill>
        <p:spPr>
          <a:xfrm>
            <a:off x="5157216" y="3346704"/>
            <a:ext cx="3602736" cy="758952"/>
          </a:xfrm>
          <a:prstGeom prst="rect">
            <a:avLst/>
          </a:prstGeom>
        </p:spPr>
      </p:pic>
      <p:pic>
        <p:nvPicPr>
          <p:cNvPr id="11" name="Image 9" descr="preencoded.png"/>
          <p:cNvPicPr>
            <a:picLocks noChangeAspect="1"/>
          </p:cNvPicPr>
          <p:nvPr/>
        </p:nvPicPr>
        <p:blipFill>
          <a:blip r:embed="rId5"/>
          <a:stretch>
            <a:fillRect/>
          </a:stretch>
        </p:blipFill>
        <p:spPr>
          <a:xfrm>
            <a:off x="5157216" y="5330952"/>
            <a:ext cx="3602736" cy="758952"/>
          </a:xfrm>
          <a:prstGeom prst="rect">
            <a:avLst/>
          </a:prstGeom>
        </p:spPr>
      </p:pic>
      <p:sp>
        <p:nvSpPr>
          <p:cNvPr id="18" name="Text 2"/>
          <p:cNvSpPr/>
          <p:nvPr/>
        </p:nvSpPr>
        <p:spPr>
          <a:xfrm>
            <a:off x="1033272" y="277977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31" name="Oval 30">
            <a:extLst>
              <a:ext uri="{FF2B5EF4-FFF2-40B4-BE49-F238E27FC236}">
                <a16:creationId xmlns:a16="http://schemas.microsoft.com/office/drawing/2014/main" id="{2F873418-9897-C826-6D50-A249DACFFCA9}"/>
              </a:ext>
            </a:extLst>
          </p:cNvPr>
          <p:cNvSpPr/>
          <p:nvPr/>
        </p:nvSpPr>
        <p:spPr>
          <a:xfrm>
            <a:off x="371366" y="594360"/>
            <a:ext cx="3561709" cy="135964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1.Efficientnet</a:t>
            </a:r>
          </a:p>
        </p:txBody>
      </p:sp>
      <p:pic>
        <p:nvPicPr>
          <p:cNvPr id="6" name="Picture 5" descr="A x-ray of a chest&#10;&#10;AI-generated content may be incorrect.">
            <a:extLst>
              <a:ext uri="{FF2B5EF4-FFF2-40B4-BE49-F238E27FC236}">
                <a16:creationId xmlns:a16="http://schemas.microsoft.com/office/drawing/2014/main" id="{CE7C7875-C250-5148-525D-4FB081211CC6}"/>
              </a:ext>
            </a:extLst>
          </p:cNvPr>
          <p:cNvPicPr>
            <a:picLocks noChangeAspect="1"/>
          </p:cNvPicPr>
          <p:nvPr/>
        </p:nvPicPr>
        <p:blipFill>
          <a:blip r:embed="rId6"/>
          <a:stretch>
            <a:fillRect/>
          </a:stretch>
        </p:blipFill>
        <p:spPr>
          <a:xfrm>
            <a:off x="609315" y="1738988"/>
            <a:ext cx="2578883" cy="2578883"/>
          </a:xfrm>
          <a:prstGeom prst="rect">
            <a:avLst/>
          </a:prstGeom>
        </p:spPr>
      </p:pic>
      <p:pic>
        <p:nvPicPr>
          <p:cNvPr id="13" name="Picture 12" descr="X-ray of a chest&#10;&#10;AI-generated content may be incorrect.">
            <a:extLst>
              <a:ext uri="{FF2B5EF4-FFF2-40B4-BE49-F238E27FC236}">
                <a16:creationId xmlns:a16="http://schemas.microsoft.com/office/drawing/2014/main" id="{4F92C76C-5298-E6EE-8E6F-ACBC1C272FAB}"/>
              </a:ext>
            </a:extLst>
          </p:cNvPr>
          <p:cNvPicPr>
            <a:picLocks noChangeAspect="1"/>
          </p:cNvPicPr>
          <p:nvPr/>
        </p:nvPicPr>
        <p:blipFill>
          <a:blip r:embed="rId7"/>
          <a:stretch>
            <a:fillRect/>
          </a:stretch>
        </p:blipFill>
        <p:spPr>
          <a:xfrm>
            <a:off x="3696568" y="1767139"/>
            <a:ext cx="2578884" cy="2578884"/>
          </a:xfrm>
          <a:prstGeom prst="rect">
            <a:avLst/>
          </a:prstGeom>
        </p:spPr>
      </p:pic>
      <p:pic>
        <p:nvPicPr>
          <p:cNvPr id="15" name="Picture 14" descr="X-ray of a chest and ribs&#10;&#10;AI-generated content may be incorrect.">
            <a:extLst>
              <a:ext uri="{FF2B5EF4-FFF2-40B4-BE49-F238E27FC236}">
                <a16:creationId xmlns:a16="http://schemas.microsoft.com/office/drawing/2014/main" id="{878A7845-CC66-3339-F709-63338530B16C}"/>
              </a:ext>
            </a:extLst>
          </p:cNvPr>
          <p:cNvPicPr>
            <a:picLocks noChangeAspect="1"/>
          </p:cNvPicPr>
          <p:nvPr/>
        </p:nvPicPr>
        <p:blipFill>
          <a:blip r:embed="rId8"/>
          <a:stretch>
            <a:fillRect/>
          </a:stretch>
        </p:blipFill>
        <p:spPr>
          <a:xfrm>
            <a:off x="6842494" y="1767140"/>
            <a:ext cx="2578883" cy="2578883"/>
          </a:xfrm>
          <a:prstGeom prst="rect">
            <a:avLst/>
          </a:prstGeom>
        </p:spPr>
      </p:pic>
      <p:pic>
        <p:nvPicPr>
          <p:cNvPr id="20" name="Picture 19" descr="A screenshot of a computer screen&#10;&#10;AI-generated content may be incorrect.">
            <a:extLst>
              <a:ext uri="{FF2B5EF4-FFF2-40B4-BE49-F238E27FC236}">
                <a16:creationId xmlns:a16="http://schemas.microsoft.com/office/drawing/2014/main" id="{633C0D85-DE2C-00C9-A0E5-511083C1F4BD}"/>
              </a:ext>
            </a:extLst>
          </p:cNvPr>
          <p:cNvPicPr>
            <a:picLocks noChangeAspect="1"/>
          </p:cNvPicPr>
          <p:nvPr/>
        </p:nvPicPr>
        <p:blipFill>
          <a:blip r:embed="rId9"/>
          <a:stretch>
            <a:fillRect/>
          </a:stretch>
        </p:blipFill>
        <p:spPr>
          <a:xfrm>
            <a:off x="6869962" y="4787662"/>
            <a:ext cx="2786102" cy="3042390"/>
          </a:xfrm>
          <a:prstGeom prst="rect">
            <a:avLst/>
          </a:prstGeom>
        </p:spPr>
      </p:pic>
      <p:pic>
        <p:nvPicPr>
          <p:cNvPr id="22" name="Picture 21" descr="A screenshot of a screenshot of a x-ray&#10;&#10;AI-generated content may be incorrect.">
            <a:extLst>
              <a:ext uri="{FF2B5EF4-FFF2-40B4-BE49-F238E27FC236}">
                <a16:creationId xmlns:a16="http://schemas.microsoft.com/office/drawing/2014/main" id="{183D0456-E148-2D86-5AE4-70AB765E5627}"/>
              </a:ext>
            </a:extLst>
          </p:cNvPr>
          <p:cNvPicPr>
            <a:picLocks noChangeAspect="1"/>
          </p:cNvPicPr>
          <p:nvPr/>
        </p:nvPicPr>
        <p:blipFill>
          <a:blip r:embed="rId10"/>
          <a:stretch>
            <a:fillRect/>
          </a:stretch>
        </p:blipFill>
        <p:spPr>
          <a:xfrm>
            <a:off x="3890559" y="4924987"/>
            <a:ext cx="2533314" cy="2767740"/>
          </a:xfrm>
          <a:prstGeom prst="rect">
            <a:avLst/>
          </a:prstGeom>
        </p:spPr>
      </p:pic>
      <p:pic>
        <p:nvPicPr>
          <p:cNvPr id="24" name="Picture 23" descr="A screenshot of a computer screen&#10;&#10;AI-generated content may be incorrect.">
            <a:extLst>
              <a:ext uri="{FF2B5EF4-FFF2-40B4-BE49-F238E27FC236}">
                <a16:creationId xmlns:a16="http://schemas.microsoft.com/office/drawing/2014/main" id="{8E6A60F0-C41B-4AAF-F6E1-7F0C356E2799}"/>
              </a:ext>
            </a:extLst>
          </p:cNvPr>
          <p:cNvPicPr>
            <a:picLocks noChangeAspect="1"/>
          </p:cNvPicPr>
          <p:nvPr/>
        </p:nvPicPr>
        <p:blipFill>
          <a:blip r:embed="rId11"/>
          <a:stretch>
            <a:fillRect/>
          </a:stretch>
        </p:blipFill>
        <p:spPr>
          <a:xfrm>
            <a:off x="510687" y="4787662"/>
            <a:ext cx="2677511" cy="28224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3733"/>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109728" y="2097521"/>
            <a:ext cx="2606040" cy="2304288"/>
          </a:xfrm>
          <a:prstGeom prst="rect">
            <a:avLst/>
          </a:prstGeom>
        </p:spPr>
      </p:pic>
      <p:pic>
        <p:nvPicPr>
          <p:cNvPr id="5" name="Image 3" descr="preencoded.png"/>
          <p:cNvPicPr>
            <a:picLocks noChangeAspect="1"/>
          </p:cNvPicPr>
          <p:nvPr/>
        </p:nvPicPr>
        <p:blipFill>
          <a:blip r:embed="rId4"/>
          <a:stretch>
            <a:fillRect/>
          </a:stretch>
        </p:blipFill>
        <p:spPr>
          <a:xfrm>
            <a:off x="3064678" y="1978803"/>
            <a:ext cx="2606040" cy="2304288"/>
          </a:xfrm>
          <a:prstGeom prst="rect">
            <a:avLst/>
          </a:prstGeom>
        </p:spPr>
      </p:pic>
      <p:pic>
        <p:nvPicPr>
          <p:cNvPr id="6" name="Image 4" descr="preencoded.png"/>
          <p:cNvPicPr>
            <a:picLocks noChangeAspect="1"/>
          </p:cNvPicPr>
          <p:nvPr/>
        </p:nvPicPr>
        <p:blipFill>
          <a:blip r:embed="rId5"/>
          <a:stretch>
            <a:fillRect/>
          </a:stretch>
        </p:blipFill>
        <p:spPr>
          <a:xfrm>
            <a:off x="704088" y="4553712"/>
            <a:ext cx="2606040" cy="2267712"/>
          </a:xfrm>
          <a:prstGeom prst="rect">
            <a:avLst/>
          </a:prstGeom>
        </p:spPr>
      </p:pic>
      <p:pic>
        <p:nvPicPr>
          <p:cNvPr id="7" name="Image 5" descr="preencoded.png"/>
          <p:cNvPicPr>
            <a:picLocks noChangeAspect="1"/>
          </p:cNvPicPr>
          <p:nvPr/>
        </p:nvPicPr>
        <p:blipFill>
          <a:blip r:embed="rId5"/>
          <a:stretch>
            <a:fillRect/>
          </a:stretch>
        </p:blipFill>
        <p:spPr>
          <a:xfrm>
            <a:off x="3529584" y="4553712"/>
            <a:ext cx="2606040" cy="2267712"/>
          </a:xfrm>
          <a:prstGeom prst="rect">
            <a:avLst/>
          </a:prstGeom>
        </p:spPr>
      </p:pic>
      <p:pic>
        <p:nvPicPr>
          <p:cNvPr id="8" name="Image 6" descr="preencoded.png"/>
          <p:cNvPicPr>
            <a:picLocks noChangeAspect="1"/>
          </p:cNvPicPr>
          <p:nvPr/>
        </p:nvPicPr>
        <p:blipFill>
          <a:blip r:embed="rId4"/>
          <a:stretch>
            <a:fillRect/>
          </a:stretch>
        </p:blipFill>
        <p:spPr>
          <a:xfrm>
            <a:off x="6355080" y="2029968"/>
            <a:ext cx="2606040" cy="2304288"/>
          </a:xfrm>
          <a:prstGeom prst="rect">
            <a:avLst/>
          </a:prstGeom>
        </p:spPr>
      </p:pic>
      <p:pic>
        <p:nvPicPr>
          <p:cNvPr id="9" name="Image 7" descr="preencoded.png"/>
          <p:cNvPicPr>
            <a:picLocks noChangeAspect="1"/>
          </p:cNvPicPr>
          <p:nvPr/>
        </p:nvPicPr>
        <p:blipFill>
          <a:blip r:embed="rId5"/>
          <a:stretch>
            <a:fillRect/>
          </a:stretch>
        </p:blipFill>
        <p:spPr>
          <a:xfrm>
            <a:off x="6355080" y="4553712"/>
            <a:ext cx="2606040" cy="2267712"/>
          </a:xfrm>
          <a:prstGeom prst="rect">
            <a:avLst/>
          </a:prstGeom>
        </p:spPr>
      </p:pic>
      <p:pic>
        <p:nvPicPr>
          <p:cNvPr id="10" name="Image 8" descr="preencoded.png"/>
          <p:cNvPicPr>
            <a:picLocks noChangeAspect="1"/>
          </p:cNvPicPr>
          <p:nvPr/>
        </p:nvPicPr>
        <p:blipFill>
          <a:blip r:embed="rId6"/>
          <a:stretch>
            <a:fillRect/>
          </a:stretch>
        </p:blipFill>
        <p:spPr>
          <a:xfrm>
            <a:off x="1481328" y="2221992"/>
            <a:ext cx="1636776" cy="1911096"/>
          </a:xfrm>
          <a:prstGeom prst="rect">
            <a:avLst/>
          </a:prstGeom>
        </p:spPr>
      </p:pic>
      <p:pic>
        <p:nvPicPr>
          <p:cNvPr id="11" name="Image 9" descr="preencoded.png"/>
          <p:cNvPicPr>
            <a:picLocks noChangeAspect="1"/>
          </p:cNvPicPr>
          <p:nvPr/>
        </p:nvPicPr>
        <p:blipFill>
          <a:blip r:embed="rId6"/>
          <a:stretch>
            <a:fillRect/>
          </a:stretch>
        </p:blipFill>
        <p:spPr>
          <a:xfrm>
            <a:off x="4306824" y="2221992"/>
            <a:ext cx="1636776" cy="1911096"/>
          </a:xfrm>
          <a:prstGeom prst="rect">
            <a:avLst/>
          </a:prstGeom>
        </p:spPr>
      </p:pic>
      <p:pic>
        <p:nvPicPr>
          <p:cNvPr id="12" name="Image 10" descr="preencoded.png"/>
          <p:cNvPicPr>
            <a:picLocks noChangeAspect="1"/>
          </p:cNvPicPr>
          <p:nvPr/>
        </p:nvPicPr>
        <p:blipFill>
          <a:blip r:embed="rId7"/>
          <a:stretch>
            <a:fillRect/>
          </a:stretch>
        </p:blipFill>
        <p:spPr>
          <a:xfrm>
            <a:off x="1389888" y="4745736"/>
            <a:ext cx="1636776" cy="1883664"/>
          </a:xfrm>
          <a:prstGeom prst="rect">
            <a:avLst/>
          </a:prstGeom>
        </p:spPr>
      </p:pic>
      <p:pic>
        <p:nvPicPr>
          <p:cNvPr id="13" name="Image 11" descr="preencoded.png"/>
          <p:cNvPicPr>
            <a:picLocks noChangeAspect="1"/>
          </p:cNvPicPr>
          <p:nvPr/>
        </p:nvPicPr>
        <p:blipFill>
          <a:blip r:embed="rId7"/>
          <a:stretch>
            <a:fillRect/>
          </a:stretch>
        </p:blipFill>
        <p:spPr>
          <a:xfrm>
            <a:off x="4306824" y="4745736"/>
            <a:ext cx="1636776" cy="1883664"/>
          </a:xfrm>
          <a:prstGeom prst="rect">
            <a:avLst/>
          </a:prstGeom>
        </p:spPr>
      </p:pic>
      <p:pic>
        <p:nvPicPr>
          <p:cNvPr id="14" name="Image 12" descr="preencoded.png"/>
          <p:cNvPicPr>
            <a:picLocks noChangeAspect="1"/>
          </p:cNvPicPr>
          <p:nvPr/>
        </p:nvPicPr>
        <p:blipFill>
          <a:blip r:embed="rId6"/>
          <a:stretch>
            <a:fillRect/>
          </a:stretch>
        </p:blipFill>
        <p:spPr>
          <a:xfrm>
            <a:off x="7141464" y="2221992"/>
            <a:ext cx="1636776" cy="1911096"/>
          </a:xfrm>
          <a:prstGeom prst="rect">
            <a:avLst/>
          </a:prstGeom>
        </p:spPr>
      </p:pic>
      <p:pic>
        <p:nvPicPr>
          <p:cNvPr id="15" name="Image 13" descr="preencoded.png"/>
          <p:cNvPicPr>
            <a:picLocks noChangeAspect="1"/>
          </p:cNvPicPr>
          <p:nvPr/>
        </p:nvPicPr>
        <p:blipFill>
          <a:blip r:embed="rId7"/>
          <a:stretch>
            <a:fillRect/>
          </a:stretch>
        </p:blipFill>
        <p:spPr>
          <a:xfrm>
            <a:off x="7141464" y="4745736"/>
            <a:ext cx="1636776" cy="1883664"/>
          </a:xfrm>
          <a:prstGeom prst="rect">
            <a:avLst/>
          </a:prstGeom>
        </p:spPr>
      </p:pic>
      <p:pic>
        <p:nvPicPr>
          <p:cNvPr id="16" name="Image 14" descr="preencoded.png"/>
          <p:cNvPicPr>
            <a:picLocks noChangeAspect="1"/>
          </p:cNvPicPr>
          <p:nvPr/>
        </p:nvPicPr>
        <p:blipFill>
          <a:blip r:embed="rId8"/>
          <a:stretch>
            <a:fillRect/>
          </a:stretch>
        </p:blipFill>
        <p:spPr>
          <a:xfrm>
            <a:off x="549917" y="2240280"/>
            <a:ext cx="420624" cy="420624"/>
          </a:xfrm>
          <a:prstGeom prst="rect">
            <a:avLst/>
          </a:prstGeom>
        </p:spPr>
      </p:pic>
      <p:pic>
        <p:nvPicPr>
          <p:cNvPr id="17" name="Image 15" descr="preencoded.png"/>
          <p:cNvPicPr>
            <a:picLocks noChangeAspect="1"/>
          </p:cNvPicPr>
          <p:nvPr/>
        </p:nvPicPr>
        <p:blipFill>
          <a:blip r:embed="rId8"/>
          <a:stretch>
            <a:fillRect/>
          </a:stretch>
        </p:blipFill>
        <p:spPr>
          <a:xfrm>
            <a:off x="3127248" y="2185416"/>
            <a:ext cx="420624" cy="420624"/>
          </a:xfrm>
          <a:prstGeom prst="rect">
            <a:avLst/>
          </a:prstGeom>
        </p:spPr>
      </p:pic>
      <p:pic>
        <p:nvPicPr>
          <p:cNvPr id="18" name="Image 16" descr="preencoded.png"/>
          <p:cNvPicPr>
            <a:picLocks noChangeAspect="1"/>
          </p:cNvPicPr>
          <p:nvPr/>
        </p:nvPicPr>
        <p:blipFill>
          <a:blip r:embed="rId8"/>
          <a:stretch>
            <a:fillRect/>
          </a:stretch>
        </p:blipFill>
        <p:spPr>
          <a:xfrm>
            <a:off x="877824" y="4736592"/>
            <a:ext cx="420624" cy="420624"/>
          </a:xfrm>
          <a:prstGeom prst="rect">
            <a:avLst/>
          </a:prstGeom>
        </p:spPr>
      </p:pic>
      <p:pic>
        <p:nvPicPr>
          <p:cNvPr id="19" name="Image 17" descr="preencoded.png"/>
          <p:cNvPicPr>
            <a:picLocks noChangeAspect="1"/>
          </p:cNvPicPr>
          <p:nvPr/>
        </p:nvPicPr>
        <p:blipFill>
          <a:blip r:embed="rId8"/>
          <a:stretch>
            <a:fillRect/>
          </a:stretch>
        </p:blipFill>
        <p:spPr>
          <a:xfrm>
            <a:off x="3712464" y="4736592"/>
            <a:ext cx="420624" cy="420624"/>
          </a:xfrm>
          <a:prstGeom prst="rect">
            <a:avLst/>
          </a:prstGeom>
        </p:spPr>
      </p:pic>
      <p:pic>
        <p:nvPicPr>
          <p:cNvPr id="20" name="Image 18" descr="preencoded.png"/>
          <p:cNvPicPr>
            <a:picLocks noChangeAspect="1"/>
          </p:cNvPicPr>
          <p:nvPr/>
        </p:nvPicPr>
        <p:blipFill>
          <a:blip r:embed="rId8"/>
          <a:stretch>
            <a:fillRect/>
          </a:stretch>
        </p:blipFill>
        <p:spPr>
          <a:xfrm>
            <a:off x="5826115" y="2197231"/>
            <a:ext cx="420624" cy="420624"/>
          </a:xfrm>
          <a:prstGeom prst="rect">
            <a:avLst/>
          </a:prstGeom>
        </p:spPr>
      </p:pic>
      <p:pic>
        <p:nvPicPr>
          <p:cNvPr id="21" name="Image 19" descr="preencoded.png"/>
          <p:cNvPicPr>
            <a:picLocks noChangeAspect="1"/>
          </p:cNvPicPr>
          <p:nvPr/>
        </p:nvPicPr>
        <p:blipFill>
          <a:blip r:embed="rId8"/>
          <a:stretch>
            <a:fillRect/>
          </a:stretch>
        </p:blipFill>
        <p:spPr>
          <a:xfrm>
            <a:off x="6537960" y="4736592"/>
            <a:ext cx="420624" cy="420624"/>
          </a:xfrm>
          <a:prstGeom prst="rect">
            <a:avLst/>
          </a:prstGeom>
        </p:spPr>
      </p:pic>
      <p:sp>
        <p:nvSpPr>
          <p:cNvPr id="22" name="Text 0"/>
          <p:cNvSpPr/>
          <p:nvPr/>
        </p:nvSpPr>
        <p:spPr>
          <a:xfrm>
            <a:off x="685800" y="118872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Team Members</a:t>
            </a:r>
            <a:endParaRPr lang="en-US" sz="3840" dirty="0"/>
          </a:p>
        </p:txBody>
      </p:sp>
      <p:sp>
        <p:nvSpPr>
          <p:cNvPr id="23" name="Text 1"/>
          <p:cNvSpPr/>
          <p:nvPr/>
        </p:nvSpPr>
        <p:spPr>
          <a:xfrm>
            <a:off x="722376" y="2282918"/>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1920" dirty="0"/>
          </a:p>
        </p:txBody>
      </p:sp>
      <p:sp>
        <p:nvSpPr>
          <p:cNvPr id="24" name="Text 2"/>
          <p:cNvSpPr/>
          <p:nvPr/>
        </p:nvSpPr>
        <p:spPr>
          <a:xfrm>
            <a:off x="1088136" y="1963879"/>
            <a:ext cx="2029968" cy="1038871"/>
          </a:xfrm>
          <a:prstGeom prst="rect">
            <a:avLst/>
          </a:prstGeom>
          <a:noFill/>
          <a:ln/>
        </p:spPr>
        <p:txBody>
          <a:bodyPr wrap="squar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Rawan Khaled Fakhry</a:t>
            </a:r>
            <a:endParaRPr lang="en-US" sz="1920" dirty="0"/>
          </a:p>
        </p:txBody>
      </p:sp>
      <p:sp>
        <p:nvSpPr>
          <p:cNvPr id="25" name="Text 3"/>
          <p:cNvSpPr/>
          <p:nvPr/>
        </p:nvSpPr>
        <p:spPr>
          <a:xfrm>
            <a:off x="1097280" y="3161922"/>
            <a:ext cx="1636776" cy="82296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Email: Rawankhaledfakhry@gmail.com</a:t>
            </a:r>
            <a:endParaRPr lang="en-US" sz="1530" dirty="0"/>
          </a:p>
        </p:txBody>
      </p:sp>
      <p:sp>
        <p:nvSpPr>
          <p:cNvPr id="26" name="Text 4"/>
          <p:cNvSpPr/>
          <p:nvPr/>
        </p:nvSpPr>
        <p:spPr>
          <a:xfrm>
            <a:off x="3253826" y="2252095"/>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1920" dirty="0"/>
          </a:p>
        </p:txBody>
      </p:sp>
      <p:sp>
        <p:nvSpPr>
          <p:cNvPr id="27" name="Text 5"/>
          <p:cNvSpPr/>
          <p:nvPr/>
        </p:nvSpPr>
        <p:spPr>
          <a:xfrm>
            <a:off x="3717036" y="2191837"/>
            <a:ext cx="1636776" cy="612648"/>
          </a:xfrm>
          <a:prstGeom prst="rect">
            <a:avLst/>
          </a:prstGeom>
          <a:noFill/>
          <a:ln/>
        </p:spPr>
        <p:txBody>
          <a:bodyPr wrap="squar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Mohamed Essam Askar</a:t>
            </a:r>
            <a:endParaRPr lang="en-US" sz="1920" dirty="0"/>
          </a:p>
        </p:txBody>
      </p:sp>
      <p:sp>
        <p:nvSpPr>
          <p:cNvPr id="28" name="Text 6"/>
          <p:cNvSpPr/>
          <p:nvPr/>
        </p:nvSpPr>
        <p:spPr>
          <a:xfrm>
            <a:off x="1024128" y="476402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1920" dirty="0"/>
          </a:p>
        </p:txBody>
      </p:sp>
      <p:sp>
        <p:nvSpPr>
          <p:cNvPr id="29" name="Text 7"/>
          <p:cNvSpPr/>
          <p:nvPr/>
        </p:nvSpPr>
        <p:spPr>
          <a:xfrm>
            <a:off x="1481328" y="4745736"/>
            <a:ext cx="1636776" cy="310896"/>
          </a:xfrm>
          <a:prstGeom prst="rect">
            <a:avLst/>
          </a:prstGeom>
          <a:noFill/>
          <a:ln/>
        </p:spPr>
        <p:txBody>
          <a:bodyPr wrap="none" lIns="0" tIns="0" rIns="0" bIns="0" rtlCol="0" anchor="ctr"/>
          <a:lstStyle/>
          <a:p>
            <a:pPr marL="0" indent="0" algn="l">
              <a:lnSpc>
                <a:spcPts val="2400"/>
              </a:lnSpc>
              <a:buNone/>
            </a:pPr>
            <a:endParaRPr lang="en-US" sz="1920" dirty="0"/>
          </a:p>
        </p:txBody>
      </p:sp>
      <p:sp>
        <p:nvSpPr>
          <p:cNvPr id="30" name="Text 8"/>
          <p:cNvSpPr/>
          <p:nvPr/>
        </p:nvSpPr>
        <p:spPr>
          <a:xfrm>
            <a:off x="3652309" y="3008376"/>
            <a:ext cx="1636776" cy="82296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Email: askermohamed174@gmail.com</a:t>
            </a:r>
            <a:endParaRPr lang="en-US" sz="1530" dirty="0"/>
          </a:p>
        </p:txBody>
      </p:sp>
      <p:sp>
        <p:nvSpPr>
          <p:cNvPr id="31" name="Text 9"/>
          <p:cNvSpPr/>
          <p:nvPr/>
        </p:nvSpPr>
        <p:spPr>
          <a:xfrm>
            <a:off x="1481328" y="5230368"/>
            <a:ext cx="1636776" cy="548640"/>
          </a:xfrm>
          <a:prstGeom prst="rect">
            <a:avLst/>
          </a:prstGeom>
          <a:noFill/>
          <a:ln/>
        </p:spPr>
        <p:txBody>
          <a:bodyPr wrap="square" lIns="0" tIns="0" rIns="0" bIns="0" rtlCol="0" anchor="ctr"/>
          <a:lstStyle/>
          <a:p>
            <a:pPr marL="0" indent="0" algn="l">
              <a:lnSpc>
                <a:spcPts val="2150"/>
              </a:lnSpc>
              <a:buNone/>
            </a:pPr>
            <a:endParaRPr lang="en-US" sz="1530" dirty="0"/>
          </a:p>
        </p:txBody>
      </p:sp>
      <p:sp>
        <p:nvSpPr>
          <p:cNvPr id="32" name="Text 10"/>
          <p:cNvSpPr/>
          <p:nvPr/>
        </p:nvSpPr>
        <p:spPr>
          <a:xfrm>
            <a:off x="3849624" y="476402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5</a:t>
            </a:r>
            <a:endParaRPr lang="en-US" sz="1920" dirty="0"/>
          </a:p>
        </p:txBody>
      </p:sp>
      <p:sp>
        <p:nvSpPr>
          <p:cNvPr id="33" name="Text 11"/>
          <p:cNvSpPr/>
          <p:nvPr/>
        </p:nvSpPr>
        <p:spPr>
          <a:xfrm>
            <a:off x="4315968" y="4745736"/>
            <a:ext cx="1627632" cy="484632"/>
          </a:xfrm>
          <a:prstGeom prst="rect">
            <a:avLst/>
          </a:prstGeom>
          <a:noFill/>
          <a:ln/>
        </p:spPr>
        <p:txBody>
          <a:bodyPr wrap="square" lIns="0" tIns="0" rIns="0" bIns="0" rtlCol="0" anchor="ctr"/>
          <a:lstStyle/>
          <a:p>
            <a:pPr>
              <a:lnSpc>
                <a:spcPts val="2400"/>
              </a:lnSpc>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Supervisor</a:t>
            </a:r>
            <a:endParaRPr lang="en-US" sz="1920" dirty="0"/>
          </a:p>
          <a:p>
            <a:pPr marL="0" indent="0" algn="l">
              <a:lnSpc>
                <a:spcPts val="2400"/>
              </a:lnSpc>
              <a:buNone/>
            </a:pPr>
            <a:endParaRPr lang="en-US" sz="1920" dirty="0"/>
          </a:p>
        </p:txBody>
      </p:sp>
      <p:sp>
        <p:nvSpPr>
          <p:cNvPr id="34" name="Text 12"/>
          <p:cNvSpPr/>
          <p:nvPr/>
        </p:nvSpPr>
        <p:spPr>
          <a:xfrm>
            <a:off x="4259779" y="5157216"/>
            <a:ext cx="1636776" cy="109728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Eng/George Samuel</a:t>
            </a:r>
            <a:endParaRPr lang="en-US" sz="1530" dirty="0"/>
          </a:p>
        </p:txBody>
      </p:sp>
      <p:sp>
        <p:nvSpPr>
          <p:cNvPr id="35" name="Text 13"/>
          <p:cNvSpPr/>
          <p:nvPr/>
        </p:nvSpPr>
        <p:spPr>
          <a:xfrm>
            <a:off x="5952744" y="2224663"/>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1920" dirty="0"/>
          </a:p>
        </p:txBody>
      </p:sp>
      <p:sp>
        <p:nvSpPr>
          <p:cNvPr id="36" name="Text 14"/>
          <p:cNvSpPr/>
          <p:nvPr/>
        </p:nvSpPr>
        <p:spPr>
          <a:xfrm>
            <a:off x="6507028" y="2130552"/>
            <a:ext cx="1636776" cy="914400"/>
          </a:xfrm>
          <a:prstGeom prst="rect">
            <a:avLst/>
          </a:prstGeom>
          <a:noFill/>
          <a:ln/>
        </p:spPr>
        <p:txBody>
          <a:bodyPr wrap="squar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Kirolos Anwar Wassef</a:t>
            </a:r>
            <a:endParaRPr lang="en-US" sz="1920" dirty="0"/>
          </a:p>
        </p:txBody>
      </p:sp>
      <p:sp>
        <p:nvSpPr>
          <p:cNvPr id="37" name="Text 15"/>
          <p:cNvSpPr/>
          <p:nvPr/>
        </p:nvSpPr>
        <p:spPr>
          <a:xfrm>
            <a:off x="6477805" y="3227832"/>
            <a:ext cx="1636776" cy="82296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Email: Kokoanwar006@gmail.com</a:t>
            </a:r>
            <a:endParaRPr lang="en-US" sz="1530" dirty="0"/>
          </a:p>
        </p:txBody>
      </p:sp>
      <p:sp>
        <p:nvSpPr>
          <p:cNvPr id="38" name="Text 16"/>
          <p:cNvSpPr/>
          <p:nvPr/>
        </p:nvSpPr>
        <p:spPr>
          <a:xfrm>
            <a:off x="6675120" y="476402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Regular" pitchFamily="34" charset="0"/>
                <a:ea typeface="思源黑体-思源黑体-Regular" pitchFamily="34" charset="-122"/>
                <a:cs typeface="思源黑体-思源黑体-Regular" pitchFamily="34" charset="-120"/>
              </a:rPr>
              <a:t>6</a:t>
            </a:r>
            <a:endParaRPr lang="en-US" sz="1920" dirty="0"/>
          </a:p>
        </p:txBody>
      </p:sp>
      <p:sp>
        <p:nvSpPr>
          <p:cNvPr id="39" name="Text 17"/>
          <p:cNvSpPr/>
          <p:nvPr/>
        </p:nvSpPr>
        <p:spPr>
          <a:xfrm>
            <a:off x="7141464" y="4745736"/>
            <a:ext cx="1636776" cy="612648"/>
          </a:xfrm>
          <a:prstGeom prst="rect">
            <a:avLst/>
          </a:prstGeom>
          <a:noFill/>
          <a:ln/>
        </p:spPr>
        <p:txBody>
          <a:bodyPr wrap="squar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Research Focus</a:t>
            </a:r>
            <a:endParaRPr lang="en-US" sz="1920" dirty="0"/>
          </a:p>
        </p:txBody>
      </p:sp>
      <p:sp>
        <p:nvSpPr>
          <p:cNvPr id="40" name="Text 18"/>
          <p:cNvSpPr/>
          <p:nvPr/>
        </p:nvSpPr>
        <p:spPr>
          <a:xfrm>
            <a:off x="7141464" y="5532120"/>
            <a:ext cx="1636776" cy="822960"/>
          </a:xfrm>
          <a:prstGeom prst="rect">
            <a:avLst/>
          </a:prstGeom>
          <a:noFill/>
          <a:ln/>
        </p:spPr>
        <p:txBody>
          <a:bodyPr wrap="squar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Classifying Chest X-Rays using Grad-CAM</a:t>
            </a:r>
            <a:endParaRPr lang="en-US" sz="1530" dirty="0"/>
          </a:p>
        </p:txBody>
      </p:sp>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4000" y="-61028"/>
            <a:ext cx="5484257" cy="8229600"/>
          </a:xfrm>
          <a:prstGeom prst="rect">
            <a:avLst/>
          </a:prstGeom>
        </p:spPr>
      </p:pic>
      <p:sp>
        <p:nvSpPr>
          <p:cNvPr id="43" name="Rectangle 42">
            <a:extLst>
              <a:ext uri="{FF2B5EF4-FFF2-40B4-BE49-F238E27FC236}">
                <a16:creationId xmlns:a16="http://schemas.microsoft.com/office/drawing/2014/main" id="{B00CBF33-C178-4A1D-A243-FA82A4236AA3}"/>
              </a:ext>
            </a:extLst>
          </p:cNvPr>
          <p:cNvSpPr/>
          <p:nvPr/>
        </p:nvSpPr>
        <p:spPr>
          <a:xfrm>
            <a:off x="1471259" y="4786884"/>
            <a:ext cx="1646845" cy="6903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n>
                  <a:noFill/>
                </a:ln>
                <a:solidFill>
                  <a:schemeClr val="bg1"/>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rPr>
              <a:t>Thomas Safwat Nazeer </a:t>
            </a:r>
            <a:endParaRPr lang="en-GB" dirty="0">
              <a:solidFill>
                <a:schemeClr val="bg1"/>
              </a:solidFill>
            </a:endParaRPr>
          </a:p>
        </p:txBody>
      </p:sp>
      <p:sp>
        <p:nvSpPr>
          <p:cNvPr id="45" name="TextBox 44">
            <a:extLst>
              <a:ext uri="{FF2B5EF4-FFF2-40B4-BE49-F238E27FC236}">
                <a16:creationId xmlns:a16="http://schemas.microsoft.com/office/drawing/2014/main" id="{98B1D16F-4418-F9AC-4FE1-0C395F4669B3}"/>
              </a:ext>
            </a:extLst>
          </p:cNvPr>
          <p:cNvSpPr txBox="1"/>
          <p:nvPr/>
        </p:nvSpPr>
        <p:spPr>
          <a:xfrm>
            <a:off x="1088136" y="5661574"/>
            <a:ext cx="1819451" cy="923330"/>
          </a:xfrm>
          <a:prstGeom prst="rect">
            <a:avLst/>
          </a:prstGeom>
          <a:noFill/>
        </p:spPr>
        <p:txBody>
          <a:bodyPr wrap="square">
            <a:spAutoFit/>
          </a:bodyPr>
          <a:lstStyle/>
          <a:p>
            <a:r>
              <a:rPr lang="en-US" sz="1800" u="sng" dirty="0">
                <a:ln>
                  <a:noFill/>
                </a:ln>
                <a:solidFill>
                  <a:schemeClr val="bg1"/>
                </a:solidFill>
                <a:ea typeface="Calibri" panose="020F050202020403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Email:</a:t>
            </a:r>
          </a:p>
          <a:p>
            <a:r>
              <a:rPr lang="en-US" sz="1800" u="sng" dirty="0">
                <a:ln>
                  <a:noFill/>
                </a:ln>
                <a:solidFill>
                  <a:schemeClr val="bg1"/>
                </a:solidFill>
                <a:ea typeface="Calibri" panose="020F050202020403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Thomasyokeem@gmail.com</a:t>
            </a:r>
            <a:r>
              <a:rPr lang="en-US" sz="1800" dirty="0">
                <a:ln>
                  <a:noFill/>
                </a:ln>
                <a:solidFill>
                  <a:schemeClr val="bg1"/>
                </a:solidFill>
                <a:ea typeface="Calibri" panose="020F0502020204030204" pitchFamily="34" charset="0"/>
              </a:rPr>
              <a:t> </a:t>
            </a:r>
            <a:endParaRPr lang="en-GB"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 calcmode="lin" valueType="num">
                                      <p:cBhvr additive="base">
                                        <p:cTn id="2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0">
                                            <p:txEl>
                                              <p:pRg st="0" end="0"/>
                                            </p:txEl>
                                          </p:spTgt>
                                        </p:tgtEl>
                                        <p:attrNameLst>
                                          <p:attrName>style.visibility</p:attrName>
                                        </p:attrNameLst>
                                      </p:cBhvr>
                                      <p:to>
                                        <p:strVal val="visible"/>
                                      </p:to>
                                    </p:set>
                                    <p:animEffect transition="in" filter="fade">
                                      <p:cBhvr>
                                        <p:cTn id="48" dur="1000"/>
                                        <p:tgtEl>
                                          <p:spTgt spid="30">
                                            <p:txEl>
                                              <p:pRg st="0" end="0"/>
                                            </p:txEl>
                                          </p:spTgt>
                                        </p:tgtEl>
                                      </p:cBhvr>
                                    </p:animEffect>
                                    <p:anim calcmode="lin" valueType="num">
                                      <p:cBhvr>
                                        <p:cTn id="4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6">
                                            <p:txEl>
                                              <p:pRg st="0" end="0"/>
                                            </p:txEl>
                                          </p:spTgt>
                                        </p:tgtEl>
                                        <p:attrNameLst>
                                          <p:attrName>style.visibility</p:attrName>
                                        </p:attrNameLst>
                                      </p:cBhvr>
                                      <p:to>
                                        <p:strVal val="visible"/>
                                      </p:to>
                                    </p:set>
                                    <p:animEffect transition="in" filter="fade">
                                      <p:cBhvr>
                                        <p:cTn id="55" dur="1000"/>
                                        <p:tgtEl>
                                          <p:spTgt spid="36">
                                            <p:txEl>
                                              <p:pRg st="0" end="0"/>
                                            </p:txEl>
                                          </p:spTgt>
                                        </p:tgtEl>
                                      </p:cBhvr>
                                    </p:animEffect>
                                    <p:anim calcmode="lin" valueType="num">
                                      <p:cBhvr>
                                        <p:cTn id="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1000"/>
                                        <p:tgtEl>
                                          <p:spTgt spid="35"/>
                                        </p:tgtEl>
                                      </p:cBhvr>
                                    </p:animEffect>
                                    <p:anim calcmode="lin" valueType="num">
                                      <p:cBhvr>
                                        <p:cTn id="68" dur="1000" fill="hold"/>
                                        <p:tgtEl>
                                          <p:spTgt spid="35"/>
                                        </p:tgtEl>
                                        <p:attrNameLst>
                                          <p:attrName>ppt_x</p:attrName>
                                        </p:attrNameLst>
                                      </p:cBhvr>
                                      <p:tavLst>
                                        <p:tav tm="0">
                                          <p:val>
                                            <p:strVal val="#ppt_x"/>
                                          </p:val>
                                        </p:tav>
                                        <p:tav tm="100000">
                                          <p:val>
                                            <p:strVal val="#ppt_x"/>
                                          </p:val>
                                        </p:tav>
                                      </p:tavLst>
                                    </p:anim>
                                    <p:anim calcmode="lin" valueType="num">
                                      <p:cBhvr>
                                        <p:cTn id="6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7">
                                            <p:txEl>
                                              <p:pRg st="0" end="0"/>
                                            </p:txEl>
                                          </p:spTgt>
                                        </p:tgtEl>
                                        <p:attrNameLst>
                                          <p:attrName>style.visibility</p:attrName>
                                        </p:attrNameLst>
                                      </p:cBhvr>
                                      <p:to>
                                        <p:strVal val="visible"/>
                                      </p:to>
                                    </p:set>
                                    <p:animEffect transition="in" filter="fade">
                                      <p:cBhvr>
                                        <p:cTn id="74" dur="1000"/>
                                        <p:tgtEl>
                                          <p:spTgt spid="37">
                                            <p:txEl>
                                              <p:pRg st="0" end="0"/>
                                            </p:txEl>
                                          </p:spTgt>
                                        </p:tgtEl>
                                      </p:cBhvr>
                                    </p:animEffect>
                                    <p:anim calcmode="lin" valueType="num">
                                      <p:cBhvr>
                                        <p:cTn id="75"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1000"/>
                                        <p:tgtEl>
                                          <p:spTgt spid="18"/>
                                        </p:tgtEl>
                                      </p:cBhvr>
                                    </p:animEffect>
                                    <p:anim calcmode="lin" valueType="num">
                                      <p:cBhvr>
                                        <p:cTn id="82" dur="1000" fill="hold"/>
                                        <p:tgtEl>
                                          <p:spTgt spid="18"/>
                                        </p:tgtEl>
                                        <p:attrNameLst>
                                          <p:attrName>ppt_x</p:attrName>
                                        </p:attrNameLst>
                                      </p:cBhvr>
                                      <p:tavLst>
                                        <p:tav tm="0">
                                          <p:val>
                                            <p:strVal val="#ppt_x"/>
                                          </p:val>
                                        </p:tav>
                                        <p:tav tm="100000">
                                          <p:val>
                                            <p:strVal val="#ppt_x"/>
                                          </p:val>
                                        </p:tav>
                                      </p:tavLst>
                                    </p:anim>
                                    <p:anim calcmode="lin" valueType="num">
                                      <p:cBhvr>
                                        <p:cTn id="83" dur="1000" fill="hold"/>
                                        <p:tgtEl>
                                          <p:spTgt spid="18"/>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3">
                                            <p:txEl>
                                              <p:pRg st="0" end="0"/>
                                            </p:txEl>
                                          </p:spTgt>
                                        </p:tgtEl>
                                        <p:attrNameLst>
                                          <p:attrName>style.visibility</p:attrName>
                                        </p:attrNameLst>
                                      </p:cBhvr>
                                      <p:to>
                                        <p:strVal val="visible"/>
                                      </p:to>
                                    </p:set>
                                    <p:animEffect transition="in" filter="fade">
                                      <p:cBhvr>
                                        <p:cTn id="93" dur="1000"/>
                                        <p:tgtEl>
                                          <p:spTgt spid="43">
                                            <p:txEl>
                                              <p:pRg st="0" end="0"/>
                                            </p:txEl>
                                          </p:spTgt>
                                        </p:tgtEl>
                                      </p:cBhvr>
                                    </p:animEffect>
                                    <p:anim calcmode="lin" valueType="num">
                                      <p:cBhvr>
                                        <p:cTn id="94"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5"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45"/>
                                        </p:tgtEl>
                                        <p:attrNameLst>
                                          <p:attrName>style.visibility</p:attrName>
                                        </p:attrNameLst>
                                      </p:cBhvr>
                                      <p:to>
                                        <p:strVal val="visible"/>
                                      </p:to>
                                    </p:set>
                                    <p:anim calcmode="lin" valueType="num">
                                      <p:cBhvr additive="base">
                                        <p:cTn id="100" dur="500" fill="hold"/>
                                        <p:tgtEl>
                                          <p:spTgt spid="45"/>
                                        </p:tgtEl>
                                        <p:attrNameLst>
                                          <p:attrName>ppt_x</p:attrName>
                                        </p:attrNameLst>
                                      </p:cBhvr>
                                      <p:tavLst>
                                        <p:tav tm="0">
                                          <p:val>
                                            <p:strVal val="#ppt_x"/>
                                          </p:val>
                                        </p:tav>
                                        <p:tav tm="100000">
                                          <p:val>
                                            <p:strVal val="#ppt_x"/>
                                          </p:val>
                                        </p:tav>
                                      </p:tavLst>
                                    </p:anim>
                                    <p:anim calcmode="lin" valueType="num">
                                      <p:cBhvr additive="base">
                                        <p:cTn id="10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fade">
                                      <p:cBhvr>
                                        <p:cTn id="106" dur="1000"/>
                                        <p:tgtEl>
                                          <p:spTgt spid="19"/>
                                        </p:tgtEl>
                                      </p:cBhvr>
                                    </p:animEffect>
                                    <p:anim calcmode="lin" valueType="num">
                                      <p:cBhvr>
                                        <p:cTn id="107" dur="1000" fill="hold"/>
                                        <p:tgtEl>
                                          <p:spTgt spid="19"/>
                                        </p:tgtEl>
                                        <p:attrNameLst>
                                          <p:attrName>ppt_x</p:attrName>
                                        </p:attrNameLst>
                                      </p:cBhvr>
                                      <p:tavLst>
                                        <p:tav tm="0">
                                          <p:val>
                                            <p:strVal val="#ppt_x"/>
                                          </p:val>
                                        </p:tav>
                                        <p:tav tm="100000">
                                          <p:val>
                                            <p:strVal val="#ppt_x"/>
                                          </p:val>
                                        </p:tav>
                                      </p:tavLst>
                                    </p:anim>
                                    <p:anim calcmode="lin" valueType="num">
                                      <p:cBhvr>
                                        <p:cTn id="108" dur="1000" fill="hold"/>
                                        <p:tgtEl>
                                          <p:spTgt spid="19"/>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1000"/>
                                        <p:tgtEl>
                                          <p:spTgt spid="32"/>
                                        </p:tgtEl>
                                      </p:cBhvr>
                                    </p:animEffect>
                                    <p:anim calcmode="lin" valueType="num">
                                      <p:cBhvr>
                                        <p:cTn id="112" dur="1000" fill="hold"/>
                                        <p:tgtEl>
                                          <p:spTgt spid="32"/>
                                        </p:tgtEl>
                                        <p:attrNameLst>
                                          <p:attrName>ppt_x</p:attrName>
                                        </p:attrNameLst>
                                      </p:cBhvr>
                                      <p:tavLst>
                                        <p:tav tm="0">
                                          <p:val>
                                            <p:strVal val="#ppt_x"/>
                                          </p:val>
                                        </p:tav>
                                        <p:tav tm="100000">
                                          <p:val>
                                            <p:strVal val="#ppt_x"/>
                                          </p:val>
                                        </p:tav>
                                      </p:tavLst>
                                    </p:anim>
                                    <p:anim calcmode="lin" valueType="num">
                                      <p:cBhvr>
                                        <p:cTn id="113" dur="1000" fill="hold"/>
                                        <p:tgtEl>
                                          <p:spTgt spid="32"/>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1000"/>
                                        <p:tgtEl>
                                          <p:spTgt spid="33"/>
                                        </p:tgtEl>
                                      </p:cBhvr>
                                    </p:animEffect>
                                    <p:anim calcmode="lin" valueType="num">
                                      <p:cBhvr>
                                        <p:cTn id="117" dur="1000" fill="hold"/>
                                        <p:tgtEl>
                                          <p:spTgt spid="33"/>
                                        </p:tgtEl>
                                        <p:attrNameLst>
                                          <p:attrName>ppt_x</p:attrName>
                                        </p:attrNameLst>
                                      </p:cBhvr>
                                      <p:tavLst>
                                        <p:tav tm="0">
                                          <p:val>
                                            <p:strVal val="#ppt_x"/>
                                          </p:val>
                                        </p:tav>
                                        <p:tav tm="100000">
                                          <p:val>
                                            <p:strVal val="#ppt_x"/>
                                          </p:val>
                                        </p:tav>
                                      </p:tavLst>
                                    </p:anim>
                                    <p:anim calcmode="lin" valueType="num">
                                      <p:cBhvr>
                                        <p:cTn id="118" dur="1000" fill="hold"/>
                                        <p:tgtEl>
                                          <p:spTgt spid="33"/>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1000"/>
                                        <p:tgtEl>
                                          <p:spTgt spid="34"/>
                                        </p:tgtEl>
                                      </p:cBhvr>
                                    </p:animEffect>
                                    <p:anim calcmode="lin" valueType="num">
                                      <p:cBhvr>
                                        <p:cTn id="122" dur="1000" fill="hold"/>
                                        <p:tgtEl>
                                          <p:spTgt spid="34"/>
                                        </p:tgtEl>
                                        <p:attrNameLst>
                                          <p:attrName>ppt_x</p:attrName>
                                        </p:attrNameLst>
                                      </p:cBhvr>
                                      <p:tavLst>
                                        <p:tav tm="0">
                                          <p:val>
                                            <p:strVal val="#ppt_x"/>
                                          </p:val>
                                        </p:tav>
                                        <p:tav tm="100000">
                                          <p:val>
                                            <p:strVal val="#ppt_x"/>
                                          </p:val>
                                        </p:tav>
                                      </p:tavLst>
                                    </p:anim>
                                    <p:anim calcmode="lin" valueType="num">
                                      <p:cBhvr>
                                        <p:cTn id="1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fade">
                                      <p:cBhvr>
                                        <p:cTn id="128" dur="1000"/>
                                        <p:tgtEl>
                                          <p:spTgt spid="39"/>
                                        </p:tgtEl>
                                      </p:cBhvr>
                                    </p:animEffect>
                                    <p:anim calcmode="lin" valueType="num">
                                      <p:cBhvr>
                                        <p:cTn id="129" dur="1000" fill="hold"/>
                                        <p:tgtEl>
                                          <p:spTgt spid="39"/>
                                        </p:tgtEl>
                                        <p:attrNameLst>
                                          <p:attrName>ppt_x</p:attrName>
                                        </p:attrNameLst>
                                      </p:cBhvr>
                                      <p:tavLst>
                                        <p:tav tm="0">
                                          <p:val>
                                            <p:strVal val="#ppt_x"/>
                                          </p:val>
                                        </p:tav>
                                        <p:tav tm="100000">
                                          <p:val>
                                            <p:strVal val="#ppt_x"/>
                                          </p:val>
                                        </p:tav>
                                      </p:tavLst>
                                    </p:anim>
                                    <p:anim calcmode="lin" valueType="num">
                                      <p:cBhvr>
                                        <p:cTn id="130" dur="1000" fill="hold"/>
                                        <p:tgtEl>
                                          <p:spTgt spid="39"/>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21"/>
                                        </p:tgtEl>
                                        <p:attrNameLst>
                                          <p:attrName>style.visibility</p:attrName>
                                        </p:attrNameLst>
                                      </p:cBhvr>
                                      <p:to>
                                        <p:strVal val="visible"/>
                                      </p:to>
                                    </p:set>
                                    <p:animEffect transition="in" filter="fade">
                                      <p:cBhvr>
                                        <p:cTn id="133" dur="1000"/>
                                        <p:tgtEl>
                                          <p:spTgt spid="21"/>
                                        </p:tgtEl>
                                      </p:cBhvr>
                                    </p:animEffect>
                                    <p:anim calcmode="lin" valueType="num">
                                      <p:cBhvr>
                                        <p:cTn id="134" dur="1000" fill="hold"/>
                                        <p:tgtEl>
                                          <p:spTgt spid="21"/>
                                        </p:tgtEl>
                                        <p:attrNameLst>
                                          <p:attrName>ppt_x</p:attrName>
                                        </p:attrNameLst>
                                      </p:cBhvr>
                                      <p:tavLst>
                                        <p:tav tm="0">
                                          <p:val>
                                            <p:strVal val="#ppt_x"/>
                                          </p:val>
                                        </p:tav>
                                        <p:tav tm="100000">
                                          <p:val>
                                            <p:strVal val="#ppt_x"/>
                                          </p:val>
                                        </p:tav>
                                      </p:tavLst>
                                    </p:anim>
                                    <p:anim calcmode="lin" valueType="num">
                                      <p:cBhvr>
                                        <p:cTn id="135" dur="1000" fill="hold"/>
                                        <p:tgtEl>
                                          <p:spTgt spid="21"/>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fade">
                                      <p:cBhvr>
                                        <p:cTn id="138" dur="1000"/>
                                        <p:tgtEl>
                                          <p:spTgt spid="38"/>
                                        </p:tgtEl>
                                      </p:cBhvr>
                                    </p:animEffect>
                                    <p:anim calcmode="lin" valueType="num">
                                      <p:cBhvr>
                                        <p:cTn id="139" dur="1000" fill="hold"/>
                                        <p:tgtEl>
                                          <p:spTgt spid="38"/>
                                        </p:tgtEl>
                                        <p:attrNameLst>
                                          <p:attrName>ppt_x</p:attrName>
                                        </p:attrNameLst>
                                      </p:cBhvr>
                                      <p:tavLst>
                                        <p:tav tm="0">
                                          <p:val>
                                            <p:strVal val="#ppt_x"/>
                                          </p:val>
                                        </p:tav>
                                        <p:tav tm="100000">
                                          <p:val>
                                            <p:strVal val="#ppt_x"/>
                                          </p:val>
                                        </p:tav>
                                      </p:tavLst>
                                    </p:anim>
                                    <p:anim calcmode="lin" valueType="num">
                                      <p:cBhvr>
                                        <p:cTn id="140" dur="1000" fill="hold"/>
                                        <p:tgtEl>
                                          <p:spTgt spid="38"/>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40"/>
                                        </p:tgtEl>
                                        <p:attrNameLst>
                                          <p:attrName>style.visibility</p:attrName>
                                        </p:attrNameLst>
                                      </p:cBhvr>
                                      <p:to>
                                        <p:strVal val="visible"/>
                                      </p:to>
                                    </p:set>
                                    <p:animEffect transition="in" filter="fade">
                                      <p:cBhvr>
                                        <p:cTn id="143" dur="1000"/>
                                        <p:tgtEl>
                                          <p:spTgt spid="40"/>
                                        </p:tgtEl>
                                      </p:cBhvr>
                                    </p:animEffect>
                                    <p:anim calcmode="lin" valueType="num">
                                      <p:cBhvr>
                                        <p:cTn id="144" dur="1000" fill="hold"/>
                                        <p:tgtEl>
                                          <p:spTgt spid="40"/>
                                        </p:tgtEl>
                                        <p:attrNameLst>
                                          <p:attrName>ppt_x</p:attrName>
                                        </p:attrNameLst>
                                      </p:cBhvr>
                                      <p:tavLst>
                                        <p:tav tm="0">
                                          <p:val>
                                            <p:strVal val="#ppt_x"/>
                                          </p:val>
                                        </p:tav>
                                        <p:tav tm="100000">
                                          <p:val>
                                            <p:strVal val="#ppt_x"/>
                                          </p:val>
                                        </p:tav>
                                      </p:tavLst>
                                    </p:anim>
                                    <p:anim calcmode="lin" valueType="num">
                                      <p:cBhvr>
                                        <p:cTn id="14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7" grpId="0" animBg="1"/>
      <p:bldP spid="28" grpId="0" animBg="1"/>
      <p:bldP spid="32" grpId="0" animBg="1"/>
      <p:bldP spid="33" grpId="0" animBg="1"/>
      <p:bldP spid="34" grpId="0" animBg="1"/>
      <p:bldP spid="35" grpId="0" animBg="1"/>
      <p:bldP spid="38" grpId="0" animBg="1"/>
      <p:bldP spid="39" grpId="0" animBg="1"/>
      <p:bldP spid="40" grpId="0" animBg="1"/>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9B70E-FDC6-C918-D706-4C4A479661B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9490651-3B0E-A578-939C-37FEB8ED2311}"/>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13420F7A-9048-29BC-2B0C-96FF8166C510}"/>
              </a:ext>
            </a:extLst>
          </p:cNvPr>
          <p:cNvPicPr>
            <a:picLocks noChangeAspect="1"/>
          </p:cNvPicPr>
          <p:nvPr/>
        </p:nvPicPr>
        <p:blipFill>
          <a:blip r:embed="rId4"/>
          <a:stretch>
            <a:fillRect/>
          </a:stretch>
        </p:blipFill>
        <p:spPr>
          <a:xfrm>
            <a:off x="9656064" y="0"/>
            <a:ext cx="4974336" cy="8238744"/>
          </a:xfrm>
          <a:prstGeom prst="rect">
            <a:avLst/>
          </a:prstGeom>
        </p:spPr>
      </p:pic>
      <p:pic>
        <p:nvPicPr>
          <p:cNvPr id="9" name="Image 7" descr="preencoded.png">
            <a:extLst>
              <a:ext uri="{FF2B5EF4-FFF2-40B4-BE49-F238E27FC236}">
                <a16:creationId xmlns:a16="http://schemas.microsoft.com/office/drawing/2014/main" id="{49C4279B-1BC0-F12A-204B-0119EFC42C41}"/>
              </a:ext>
            </a:extLst>
          </p:cNvPr>
          <p:cNvPicPr>
            <a:picLocks noChangeAspect="1"/>
          </p:cNvPicPr>
          <p:nvPr/>
        </p:nvPicPr>
        <p:blipFill>
          <a:blip r:embed="rId5"/>
          <a:stretch>
            <a:fillRect/>
          </a:stretch>
        </p:blipFill>
        <p:spPr>
          <a:xfrm>
            <a:off x="914400" y="5330952"/>
            <a:ext cx="3602736" cy="758952"/>
          </a:xfrm>
          <a:prstGeom prst="rect">
            <a:avLst/>
          </a:prstGeom>
        </p:spPr>
      </p:pic>
      <p:pic>
        <p:nvPicPr>
          <p:cNvPr id="10" name="Image 8" descr="preencoded.png">
            <a:extLst>
              <a:ext uri="{FF2B5EF4-FFF2-40B4-BE49-F238E27FC236}">
                <a16:creationId xmlns:a16="http://schemas.microsoft.com/office/drawing/2014/main" id="{DAD999EF-2C84-54C6-5091-6016CD0D5BB6}"/>
              </a:ext>
            </a:extLst>
          </p:cNvPr>
          <p:cNvPicPr>
            <a:picLocks noChangeAspect="1"/>
          </p:cNvPicPr>
          <p:nvPr/>
        </p:nvPicPr>
        <p:blipFill>
          <a:blip r:embed="rId5"/>
          <a:stretch>
            <a:fillRect/>
          </a:stretch>
        </p:blipFill>
        <p:spPr>
          <a:xfrm>
            <a:off x="5157216" y="3346704"/>
            <a:ext cx="3602736" cy="758952"/>
          </a:xfrm>
          <a:prstGeom prst="rect">
            <a:avLst/>
          </a:prstGeom>
        </p:spPr>
      </p:pic>
      <p:pic>
        <p:nvPicPr>
          <p:cNvPr id="11" name="Image 9" descr="preencoded.png">
            <a:extLst>
              <a:ext uri="{FF2B5EF4-FFF2-40B4-BE49-F238E27FC236}">
                <a16:creationId xmlns:a16="http://schemas.microsoft.com/office/drawing/2014/main" id="{7661BD22-6A9D-04DD-F5E3-9B151EAA8C8C}"/>
              </a:ext>
            </a:extLst>
          </p:cNvPr>
          <p:cNvPicPr>
            <a:picLocks noChangeAspect="1"/>
          </p:cNvPicPr>
          <p:nvPr/>
        </p:nvPicPr>
        <p:blipFill>
          <a:blip r:embed="rId5"/>
          <a:stretch>
            <a:fillRect/>
          </a:stretch>
        </p:blipFill>
        <p:spPr>
          <a:xfrm>
            <a:off x="5157216" y="5330952"/>
            <a:ext cx="3602736" cy="758952"/>
          </a:xfrm>
          <a:prstGeom prst="rect">
            <a:avLst/>
          </a:prstGeom>
        </p:spPr>
      </p:pic>
      <p:sp>
        <p:nvSpPr>
          <p:cNvPr id="18" name="Text 2">
            <a:extLst>
              <a:ext uri="{FF2B5EF4-FFF2-40B4-BE49-F238E27FC236}">
                <a16:creationId xmlns:a16="http://schemas.microsoft.com/office/drawing/2014/main" id="{8A705A93-798D-7404-8C8D-6A262B5CEC0A}"/>
              </a:ext>
            </a:extLst>
          </p:cNvPr>
          <p:cNvSpPr/>
          <p:nvPr/>
        </p:nvSpPr>
        <p:spPr>
          <a:xfrm>
            <a:off x="1033272" y="277977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31" name="Oval 30">
            <a:extLst>
              <a:ext uri="{FF2B5EF4-FFF2-40B4-BE49-F238E27FC236}">
                <a16:creationId xmlns:a16="http://schemas.microsoft.com/office/drawing/2014/main" id="{19D8C537-ED28-6C99-1ADA-2A10B0B0AC30}"/>
              </a:ext>
            </a:extLst>
          </p:cNvPr>
          <p:cNvSpPr/>
          <p:nvPr/>
        </p:nvSpPr>
        <p:spPr>
          <a:xfrm>
            <a:off x="371366" y="594360"/>
            <a:ext cx="3561709" cy="135964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1.Resnet </a:t>
            </a:r>
          </a:p>
        </p:txBody>
      </p:sp>
      <p:pic>
        <p:nvPicPr>
          <p:cNvPr id="6" name="Picture 5" descr="A x-ray of a chest&#10;&#10;AI-generated content may be incorrect.">
            <a:extLst>
              <a:ext uri="{FF2B5EF4-FFF2-40B4-BE49-F238E27FC236}">
                <a16:creationId xmlns:a16="http://schemas.microsoft.com/office/drawing/2014/main" id="{95648EC2-C1ED-356E-654A-E1C86E834487}"/>
              </a:ext>
            </a:extLst>
          </p:cNvPr>
          <p:cNvPicPr>
            <a:picLocks noChangeAspect="1"/>
          </p:cNvPicPr>
          <p:nvPr/>
        </p:nvPicPr>
        <p:blipFill>
          <a:blip r:embed="rId6"/>
          <a:stretch>
            <a:fillRect/>
          </a:stretch>
        </p:blipFill>
        <p:spPr>
          <a:xfrm>
            <a:off x="636747" y="1673214"/>
            <a:ext cx="2578883" cy="2578883"/>
          </a:xfrm>
          <a:prstGeom prst="rect">
            <a:avLst/>
          </a:prstGeom>
        </p:spPr>
      </p:pic>
      <p:pic>
        <p:nvPicPr>
          <p:cNvPr id="13" name="Picture 12" descr="X-ray of a chest&#10;&#10;AI-generated content may be incorrect.">
            <a:extLst>
              <a:ext uri="{FF2B5EF4-FFF2-40B4-BE49-F238E27FC236}">
                <a16:creationId xmlns:a16="http://schemas.microsoft.com/office/drawing/2014/main" id="{8A82C998-DADE-082A-C8BE-C1FF5E2AF471}"/>
              </a:ext>
            </a:extLst>
          </p:cNvPr>
          <p:cNvPicPr>
            <a:picLocks noChangeAspect="1"/>
          </p:cNvPicPr>
          <p:nvPr/>
        </p:nvPicPr>
        <p:blipFill>
          <a:blip r:embed="rId7"/>
          <a:stretch>
            <a:fillRect/>
          </a:stretch>
        </p:blipFill>
        <p:spPr>
          <a:xfrm>
            <a:off x="3684895" y="1654309"/>
            <a:ext cx="2578884" cy="2578884"/>
          </a:xfrm>
          <a:prstGeom prst="rect">
            <a:avLst/>
          </a:prstGeom>
        </p:spPr>
      </p:pic>
      <p:pic>
        <p:nvPicPr>
          <p:cNvPr id="15" name="Picture 14" descr="X-ray of a chest and ribs&#10;&#10;AI-generated content may be incorrect.">
            <a:extLst>
              <a:ext uri="{FF2B5EF4-FFF2-40B4-BE49-F238E27FC236}">
                <a16:creationId xmlns:a16="http://schemas.microsoft.com/office/drawing/2014/main" id="{5EA6A8A5-714D-CBF5-74EB-EF66EB23335A}"/>
              </a:ext>
            </a:extLst>
          </p:cNvPr>
          <p:cNvPicPr>
            <a:picLocks noChangeAspect="1"/>
          </p:cNvPicPr>
          <p:nvPr/>
        </p:nvPicPr>
        <p:blipFill>
          <a:blip r:embed="rId8"/>
          <a:stretch>
            <a:fillRect/>
          </a:stretch>
        </p:blipFill>
        <p:spPr>
          <a:xfrm>
            <a:off x="6842494" y="1673214"/>
            <a:ext cx="2578883" cy="2578883"/>
          </a:xfrm>
          <a:prstGeom prst="rect">
            <a:avLst/>
          </a:prstGeom>
        </p:spPr>
      </p:pic>
      <p:pic>
        <p:nvPicPr>
          <p:cNvPr id="5" name="Picture 4" descr="A screenshot of a x-ray image&#10;&#10;AI-generated content may be incorrect.">
            <a:extLst>
              <a:ext uri="{FF2B5EF4-FFF2-40B4-BE49-F238E27FC236}">
                <a16:creationId xmlns:a16="http://schemas.microsoft.com/office/drawing/2014/main" id="{A77D6CB2-1C86-60F6-FE15-E9A9323FAA0B}"/>
              </a:ext>
            </a:extLst>
          </p:cNvPr>
          <p:cNvPicPr>
            <a:picLocks noChangeAspect="1"/>
          </p:cNvPicPr>
          <p:nvPr/>
        </p:nvPicPr>
        <p:blipFill>
          <a:blip r:embed="rId9"/>
          <a:stretch>
            <a:fillRect/>
          </a:stretch>
        </p:blipFill>
        <p:spPr>
          <a:xfrm>
            <a:off x="6842494" y="4862344"/>
            <a:ext cx="2895423" cy="2975339"/>
          </a:xfrm>
          <a:prstGeom prst="rect">
            <a:avLst/>
          </a:prstGeom>
        </p:spPr>
      </p:pic>
      <p:pic>
        <p:nvPicPr>
          <p:cNvPr id="8" name="Picture 7" descr="A x-ray of a chest&#10;&#10;AI-generated content may be incorrect.">
            <a:extLst>
              <a:ext uri="{FF2B5EF4-FFF2-40B4-BE49-F238E27FC236}">
                <a16:creationId xmlns:a16="http://schemas.microsoft.com/office/drawing/2014/main" id="{3D4695A3-ABC4-B3A2-D1DA-8D2AA831C6A8}"/>
              </a:ext>
            </a:extLst>
          </p:cNvPr>
          <p:cNvPicPr>
            <a:picLocks noChangeAspect="1"/>
          </p:cNvPicPr>
          <p:nvPr/>
        </p:nvPicPr>
        <p:blipFill>
          <a:blip r:embed="rId10"/>
          <a:stretch>
            <a:fillRect/>
          </a:stretch>
        </p:blipFill>
        <p:spPr>
          <a:xfrm>
            <a:off x="3551089" y="4867622"/>
            <a:ext cx="2818889" cy="3096986"/>
          </a:xfrm>
          <a:prstGeom prst="rect">
            <a:avLst/>
          </a:prstGeom>
        </p:spPr>
      </p:pic>
      <p:pic>
        <p:nvPicPr>
          <p:cNvPr id="14" name="Picture 13" descr="A screenshot of a computer screen&#10;&#10;AI-generated content may be incorrect.">
            <a:extLst>
              <a:ext uri="{FF2B5EF4-FFF2-40B4-BE49-F238E27FC236}">
                <a16:creationId xmlns:a16="http://schemas.microsoft.com/office/drawing/2014/main" id="{A9DF8CE8-3064-98CE-F6F9-27B078DD3309}"/>
              </a:ext>
            </a:extLst>
          </p:cNvPr>
          <p:cNvPicPr>
            <a:picLocks noChangeAspect="1"/>
          </p:cNvPicPr>
          <p:nvPr/>
        </p:nvPicPr>
        <p:blipFill>
          <a:blip r:embed="rId11"/>
          <a:stretch>
            <a:fillRect/>
          </a:stretch>
        </p:blipFill>
        <p:spPr>
          <a:xfrm>
            <a:off x="225850" y="4862344"/>
            <a:ext cx="2989780" cy="3284178"/>
          </a:xfrm>
          <a:prstGeom prst="rect">
            <a:avLst/>
          </a:prstGeom>
        </p:spPr>
      </p:pic>
    </p:spTree>
    <p:extLst>
      <p:ext uri="{BB962C8B-B14F-4D97-AF65-F5344CB8AC3E}">
        <p14:creationId xmlns:p14="http://schemas.microsoft.com/office/powerpoint/2010/main" val="195878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F5E28-8BA9-4041-ABC6-DB72175A35F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8655E8D-3E98-D97D-E9D8-04580B59F8A4}"/>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012C5AA9-39EB-D897-0E81-8C98C87A4E27}"/>
              </a:ext>
            </a:extLst>
          </p:cNvPr>
          <p:cNvPicPr>
            <a:picLocks noChangeAspect="1"/>
          </p:cNvPicPr>
          <p:nvPr/>
        </p:nvPicPr>
        <p:blipFill>
          <a:blip r:embed="rId4"/>
          <a:stretch>
            <a:fillRect/>
          </a:stretch>
        </p:blipFill>
        <p:spPr>
          <a:xfrm>
            <a:off x="14523" y="-9144"/>
            <a:ext cx="14630400" cy="8238744"/>
          </a:xfrm>
          <a:prstGeom prst="rect">
            <a:avLst/>
          </a:prstGeom>
        </p:spPr>
      </p:pic>
      <p:sp>
        <p:nvSpPr>
          <p:cNvPr id="13" name="Text 0">
            <a:extLst>
              <a:ext uri="{FF2B5EF4-FFF2-40B4-BE49-F238E27FC236}">
                <a16:creationId xmlns:a16="http://schemas.microsoft.com/office/drawing/2014/main" id="{4996D310-EE36-97A3-A9FF-5866AEA48A1A}"/>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FD20F692-ED32-D66B-7B97-FBB15EDB1216}"/>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D7CF7521-434D-13C7-29C8-5AC13CFFE14B}"/>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A9F5661F-5AC2-2662-08FC-05479809C484}"/>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D3023250-C96B-3663-D6D7-014365151038}"/>
              </a:ext>
            </a:extLst>
          </p:cNvPr>
          <p:cNvSpPr/>
          <p:nvPr/>
        </p:nvSpPr>
        <p:spPr>
          <a:xfrm>
            <a:off x="1753496" y="1766463"/>
            <a:ext cx="10736132" cy="385542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Generate Report with chatbot  </a:t>
            </a:r>
          </a:p>
        </p:txBody>
      </p:sp>
    </p:spTree>
    <p:extLst>
      <p:ext uri="{BB962C8B-B14F-4D97-AF65-F5344CB8AC3E}">
        <p14:creationId xmlns:p14="http://schemas.microsoft.com/office/powerpoint/2010/main" val="37856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EB5FA-FE98-1FA8-2FD0-110E0698691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B92655E-FF8A-712B-4F96-5E0F39DBA750}"/>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21E97E5F-1913-BAC0-9C03-013F998E7816}"/>
              </a:ext>
            </a:extLst>
          </p:cNvPr>
          <p:cNvPicPr>
            <a:picLocks noChangeAspect="1"/>
          </p:cNvPicPr>
          <p:nvPr/>
        </p:nvPicPr>
        <p:blipFill>
          <a:blip r:embed="rId4"/>
          <a:stretch>
            <a:fillRect/>
          </a:stretch>
        </p:blipFill>
        <p:spPr>
          <a:xfrm>
            <a:off x="0" y="-30857"/>
            <a:ext cx="14630400" cy="8238744"/>
          </a:xfrm>
          <a:prstGeom prst="rect">
            <a:avLst/>
          </a:prstGeom>
        </p:spPr>
      </p:pic>
      <p:sp>
        <p:nvSpPr>
          <p:cNvPr id="13" name="Text 0">
            <a:extLst>
              <a:ext uri="{FF2B5EF4-FFF2-40B4-BE49-F238E27FC236}">
                <a16:creationId xmlns:a16="http://schemas.microsoft.com/office/drawing/2014/main" id="{53D09AF9-B451-03A6-AFDF-7CE916AB8FC4}"/>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5D9D55FD-A0A9-DCBD-813A-539256D79E3E}"/>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C72EF4C3-B540-B57D-C9AD-70289247123A}"/>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62140F4B-3503-E726-EEFE-42AEAFF790F5}"/>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61AC2FFF-CCB9-02D2-6780-75DEEC4ADAEA}"/>
              </a:ext>
            </a:extLst>
          </p:cNvPr>
          <p:cNvSpPr/>
          <p:nvPr/>
        </p:nvSpPr>
        <p:spPr>
          <a:xfrm>
            <a:off x="3691000" y="366144"/>
            <a:ext cx="5431485" cy="114179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Problem Statement</a:t>
            </a:r>
          </a:p>
        </p:txBody>
      </p:sp>
      <p:sp>
        <p:nvSpPr>
          <p:cNvPr id="6" name="Rectangle 5">
            <a:extLst>
              <a:ext uri="{FF2B5EF4-FFF2-40B4-BE49-F238E27FC236}">
                <a16:creationId xmlns:a16="http://schemas.microsoft.com/office/drawing/2014/main" id="{9F296598-B844-0C31-E0EE-52E852CCD395}"/>
              </a:ext>
            </a:extLst>
          </p:cNvPr>
          <p:cNvSpPr/>
          <p:nvPr/>
        </p:nvSpPr>
        <p:spPr>
          <a:xfrm>
            <a:off x="580874" y="2434803"/>
            <a:ext cx="13145883" cy="29235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2" name="Rectangle 11">
            <a:extLst>
              <a:ext uri="{FF2B5EF4-FFF2-40B4-BE49-F238E27FC236}">
                <a16:creationId xmlns:a16="http://schemas.microsoft.com/office/drawing/2014/main" id="{C16571DC-DC92-FF3C-923B-590B65FAE38D}"/>
              </a:ext>
            </a:extLst>
          </p:cNvPr>
          <p:cNvSpPr/>
          <p:nvPr/>
        </p:nvSpPr>
        <p:spPr>
          <a:xfrm>
            <a:off x="467958" y="2601088"/>
            <a:ext cx="12027049" cy="32790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chemeClr val="bg2"/>
                </a:solidFill>
                <a:effectLst/>
                <a:latin typeface="Arial" panose="020B0604020202020204" pitchFamily="34" charset="0"/>
              </a:rPr>
              <a:t>Chest X-rays are one of the most common tools for diagnosing lung diseases.</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chemeClr val="bg2"/>
                </a:solidFill>
                <a:effectLst/>
                <a:latin typeface="Arial" panose="020B0604020202020204" pitchFamily="34" charset="0"/>
              </a:rPr>
              <a:t>Manual interpretation is </a:t>
            </a:r>
            <a:r>
              <a:rPr kumimoji="0" lang="en-US" altLang="en-US" sz="1800" b="1" i="0" u="none" strike="noStrike" cap="none" normalizeH="0" baseline="0" dirty="0">
                <a:ln>
                  <a:noFill/>
                </a:ln>
                <a:solidFill>
                  <a:schemeClr val="bg2"/>
                </a:solidFill>
                <a:effectLst/>
                <a:latin typeface="Arial" panose="020B0604020202020204" pitchFamily="34" charset="0"/>
              </a:rPr>
              <a:t>time-consuming</a:t>
            </a:r>
            <a:r>
              <a:rPr kumimoji="0" lang="en-US" altLang="en-US" sz="1800" b="0" i="0" u="none" strike="noStrike" cap="none" normalizeH="0" baseline="0" dirty="0">
                <a:ln>
                  <a:noFill/>
                </a:ln>
                <a:solidFill>
                  <a:schemeClr val="bg2"/>
                </a:solidFill>
                <a:effectLst/>
                <a:latin typeface="Arial" panose="020B0604020202020204" pitchFamily="34" charset="0"/>
              </a:rPr>
              <a:t> and requires </a:t>
            </a:r>
            <a:r>
              <a:rPr kumimoji="0" lang="en-US" altLang="en-US" sz="1800" b="1" i="0" u="none" strike="noStrike" cap="none" normalizeH="0" baseline="0" dirty="0">
                <a:ln>
                  <a:noFill/>
                </a:ln>
                <a:solidFill>
                  <a:schemeClr val="bg2"/>
                </a:solidFill>
                <a:effectLst/>
                <a:latin typeface="Arial" panose="020B0604020202020204" pitchFamily="34" charset="0"/>
              </a:rPr>
              <a:t>expert radiologists</a:t>
            </a:r>
            <a:r>
              <a:rPr kumimoji="0" lang="en-US" altLang="en-US" sz="1800" b="0" i="0" u="none" strike="noStrike" cap="none" normalizeH="0" baseline="0" dirty="0">
                <a:ln>
                  <a:noFill/>
                </a:ln>
                <a:solidFill>
                  <a:schemeClr val="bg2"/>
                </a:solidFill>
                <a:effectLst/>
                <a:latin typeface="Arial" panose="020B0604020202020204" pitchFamily="34" charset="0"/>
              </a:rPr>
              <a:t>.</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chemeClr val="bg2"/>
                </a:solidFill>
                <a:effectLst/>
                <a:latin typeface="Arial" panose="020B0604020202020204" pitchFamily="34" charset="0"/>
              </a:rPr>
              <a:t>High workload may lead to </a:t>
            </a:r>
            <a:r>
              <a:rPr kumimoji="0" lang="en-US" altLang="en-US" sz="1800" b="1" i="0" u="none" strike="noStrike" cap="none" normalizeH="0" baseline="0" dirty="0">
                <a:ln>
                  <a:noFill/>
                </a:ln>
                <a:solidFill>
                  <a:schemeClr val="bg2"/>
                </a:solidFill>
                <a:effectLst/>
                <a:latin typeface="Arial" panose="020B0604020202020204" pitchFamily="34" charset="0"/>
              </a:rPr>
              <a:t>human errors</a:t>
            </a:r>
            <a:r>
              <a:rPr kumimoji="0" lang="en-US" altLang="en-US" sz="1800" b="0" i="0" u="none" strike="noStrike" cap="none" normalizeH="0" baseline="0" dirty="0">
                <a:ln>
                  <a:noFill/>
                </a:ln>
                <a:solidFill>
                  <a:schemeClr val="bg2"/>
                </a:solidFill>
                <a:effectLst/>
                <a:latin typeface="Arial" panose="020B0604020202020204" pitchFamily="34" charset="0"/>
              </a:rPr>
              <a:t> and </a:t>
            </a:r>
            <a:r>
              <a:rPr kumimoji="0" lang="en-US" altLang="en-US" sz="1800" b="1" i="0" u="none" strike="noStrike" cap="none" normalizeH="0" baseline="0" dirty="0">
                <a:ln>
                  <a:noFill/>
                </a:ln>
                <a:solidFill>
                  <a:schemeClr val="bg2"/>
                </a:solidFill>
                <a:effectLst/>
                <a:latin typeface="Arial" panose="020B0604020202020204" pitchFamily="34" charset="0"/>
              </a:rPr>
              <a:t>delayed diagnosis</a:t>
            </a:r>
            <a:r>
              <a:rPr kumimoji="0" lang="en-US" altLang="en-US" sz="1800" b="0" i="0" u="none" strike="noStrike" cap="none" normalizeH="0" baseline="0" dirty="0">
                <a:ln>
                  <a:noFill/>
                </a:ln>
                <a:solidFill>
                  <a:schemeClr val="bg2"/>
                </a:solidFill>
                <a:effectLst/>
                <a:latin typeface="Arial" panose="020B0604020202020204" pitchFamily="34" charset="0"/>
              </a:rPr>
              <a:t>.</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chemeClr val="bg2"/>
                </a:solidFill>
                <a:effectLst/>
                <a:latin typeface="Arial" panose="020B0604020202020204" pitchFamily="34" charset="0"/>
              </a:rPr>
              <a:t>Many regions lack access to </a:t>
            </a:r>
            <a:r>
              <a:rPr kumimoji="0" lang="en-US" altLang="en-US" sz="1800" b="1" i="0" u="none" strike="noStrike" cap="none" normalizeH="0" baseline="0" dirty="0">
                <a:ln>
                  <a:noFill/>
                </a:ln>
                <a:solidFill>
                  <a:schemeClr val="bg2"/>
                </a:solidFill>
                <a:effectLst/>
                <a:latin typeface="Arial" panose="020B0604020202020204" pitchFamily="34" charset="0"/>
              </a:rPr>
              <a:t>experienced radiologists</a:t>
            </a:r>
            <a:endParaRPr kumimoji="0" lang="en-US" altLang="en-US" sz="1800" b="0" i="0" u="none" strike="noStrike" cap="none" normalizeH="0" baseline="0" dirty="0">
              <a:ln>
                <a:noFill/>
              </a:ln>
              <a:solidFill>
                <a:schemeClr val="bg2"/>
              </a:solidFill>
              <a:effectLst/>
              <a:latin typeface="Arial" panose="020B0604020202020204" pitchFamily="34" charset="0"/>
            </a:endParaRPr>
          </a:p>
          <a:p>
            <a:pPr algn="ctr"/>
            <a:endParaRPr lang="en-GB" dirty="0"/>
          </a:p>
        </p:txBody>
      </p:sp>
      <p:pic>
        <p:nvPicPr>
          <p:cNvPr id="7" name="Picture 6">
            <a:extLst>
              <a:ext uri="{FF2B5EF4-FFF2-40B4-BE49-F238E27FC236}">
                <a16:creationId xmlns:a16="http://schemas.microsoft.com/office/drawing/2014/main" id="{8DD9234D-24CC-2691-5CCA-71F9877F2D6B}"/>
              </a:ext>
            </a:extLst>
          </p:cNvPr>
          <p:cNvPicPr>
            <a:picLocks noChangeAspect="1"/>
          </p:cNvPicPr>
          <p:nvPr/>
        </p:nvPicPr>
        <p:blipFill>
          <a:blip r:embed="rId5"/>
          <a:stretch>
            <a:fillRect/>
          </a:stretch>
        </p:blipFill>
        <p:spPr>
          <a:xfrm>
            <a:off x="9122485" y="2183603"/>
            <a:ext cx="5290073" cy="3520302"/>
          </a:xfrm>
          <a:prstGeom prst="rect">
            <a:avLst/>
          </a:prstGeom>
        </p:spPr>
      </p:pic>
    </p:spTree>
    <p:extLst>
      <p:ext uri="{BB962C8B-B14F-4D97-AF65-F5344CB8AC3E}">
        <p14:creationId xmlns:p14="http://schemas.microsoft.com/office/powerpoint/2010/main" val="11361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4A0EC-1F6C-C6AC-EBF8-F6D06654FA2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E44618E-93B9-A7F4-165C-F742404C4A10}"/>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E14F396F-AF09-73B1-E471-E9E1E4593FCB}"/>
              </a:ext>
            </a:extLst>
          </p:cNvPr>
          <p:cNvPicPr>
            <a:picLocks noChangeAspect="1"/>
          </p:cNvPicPr>
          <p:nvPr/>
        </p:nvPicPr>
        <p:blipFill>
          <a:blip r:embed="rId4"/>
          <a:stretch>
            <a:fillRect/>
          </a:stretch>
        </p:blipFill>
        <p:spPr>
          <a:xfrm>
            <a:off x="0" y="-30857"/>
            <a:ext cx="14630400" cy="8238744"/>
          </a:xfrm>
          <a:prstGeom prst="rect">
            <a:avLst/>
          </a:prstGeom>
        </p:spPr>
      </p:pic>
      <p:sp>
        <p:nvSpPr>
          <p:cNvPr id="13" name="Text 0">
            <a:extLst>
              <a:ext uri="{FF2B5EF4-FFF2-40B4-BE49-F238E27FC236}">
                <a16:creationId xmlns:a16="http://schemas.microsoft.com/office/drawing/2014/main" id="{EE1D7DA3-B062-D739-9388-4A9C3678F530}"/>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E50986CA-4757-4742-5B8E-5CF2CD63F213}"/>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B5A8DBE8-BC04-8951-3FBF-B4535F6FDDF9}"/>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D74DCFBF-D1A0-F998-B65C-A24807B5526A}"/>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839C86E6-9C6B-3AF3-004B-D53C7DBD9B5C}"/>
              </a:ext>
            </a:extLst>
          </p:cNvPr>
          <p:cNvSpPr/>
          <p:nvPr/>
        </p:nvSpPr>
        <p:spPr>
          <a:xfrm>
            <a:off x="3691000" y="366144"/>
            <a:ext cx="5431485" cy="114179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Objective</a:t>
            </a:r>
          </a:p>
        </p:txBody>
      </p:sp>
      <p:sp>
        <p:nvSpPr>
          <p:cNvPr id="6" name="Rectangle 5">
            <a:extLst>
              <a:ext uri="{FF2B5EF4-FFF2-40B4-BE49-F238E27FC236}">
                <a16:creationId xmlns:a16="http://schemas.microsoft.com/office/drawing/2014/main" id="{AB30D5F6-BDE8-B343-46B9-535823FC741B}"/>
              </a:ext>
            </a:extLst>
          </p:cNvPr>
          <p:cNvSpPr/>
          <p:nvPr/>
        </p:nvSpPr>
        <p:spPr>
          <a:xfrm>
            <a:off x="580874" y="2434803"/>
            <a:ext cx="13145883" cy="29235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2" name="Rectangle 11">
            <a:extLst>
              <a:ext uri="{FF2B5EF4-FFF2-40B4-BE49-F238E27FC236}">
                <a16:creationId xmlns:a16="http://schemas.microsoft.com/office/drawing/2014/main" id="{02FD207E-F625-1A47-6DE4-55AEF977F381}"/>
              </a:ext>
            </a:extLst>
          </p:cNvPr>
          <p:cNvSpPr/>
          <p:nvPr/>
        </p:nvSpPr>
        <p:spPr>
          <a:xfrm>
            <a:off x="467958" y="2601088"/>
            <a:ext cx="12027049" cy="32790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D6902C44-9B72-3124-0136-A65F781F47DB}"/>
              </a:ext>
            </a:extLst>
          </p:cNvPr>
          <p:cNvSpPr/>
          <p:nvPr/>
        </p:nvSpPr>
        <p:spPr>
          <a:xfrm>
            <a:off x="467958" y="1957892"/>
            <a:ext cx="12710160" cy="45612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lnSpc>
                <a:spcPct val="250000"/>
              </a:lnSpc>
              <a:buFont typeface="Arial" panose="020B0604020202020204" pitchFamily="34" charset="0"/>
              <a:buChar char="•"/>
            </a:pPr>
            <a:r>
              <a:rPr lang="en-GB" dirty="0" err="1"/>
              <a:t>Analyze</a:t>
            </a:r>
            <a:r>
              <a:rPr lang="en-GB" dirty="0"/>
              <a:t> chest X-ray images using deep learning techniques.</a:t>
            </a:r>
          </a:p>
          <a:p>
            <a:pPr marL="285750" indent="-285750" algn="just">
              <a:lnSpc>
                <a:spcPct val="250000"/>
              </a:lnSpc>
              <a:buFont typeface="Arial" panose="020B0604020202020204" pitchFamily="34" charset="0"/>
              <a:buChar char="•"/>
            </a:pPr>
            <a:r>
              <a:rPr lang="en-GB" dirty="0"/>
              <a:t>Detect and classify multiple lung diseases with high accuracy.</a:t>
            </a:r>
          </a:p>
          <a:p>
            <a:pPr marL="285750" indent="-285750" algn="just">
              <a:lnSpc>
                <a:spcPct val="250000"/>
              </a:lnSpc>
              <a:buFont typeface="Arial" panose="020B0604020202020204" pitchFamily="34" charset="0"/>
              <a:buChar char="•"/>
            </a:pPr>
            <a:r>
              <a:rPr lang="en-GB" dirty="0"/>
              <a:t>Generate structured and descriptive medical reports automatically.</a:t>
            </a:r>
          </a:p>
          <a:p>
            <a:pPr marL="285750" indent="-285750" algn="just">
              <a:lnSpc>
                <a:spcPct val="250000"/>
              </a:lnSpc>
              <a:buFont typeface="Arial" panose="020B0604020202020204" pitchFamily="34" charset="0"/>
              <a:buChar char="•"/>
            </a:pPr>
            <a:r>
              <a:rPr lang="en-GB" dirty="0"/>
              <a:t>Assist radiologists by reducing workload and minimizing human errors.</a:t>
            </a:r>
          </a:p>
          <a:p>
            <a:pPr marL="285750" indent="-285750" algn="just">
              <a:lnSpc>
                <a:spcPct val="250000"/>
              </a:lnSpc>
              <a:buFont typeface="Arial" panose="020B0604020202020204" pitchFamily="34" charset="0"/>
              <a:buChar char="•"/>
            </a:pPr>
            <a:r>
              <a:rPr lang="en-GB" dirty="0"/>
              <a:t>Use chatbot to explain the medical reports </a:t>
            </a:r>
          </a:p>
          <a:p>
            <a:pPr marL="285750" indent="-285750" algn="just">
              <a:lnSpc>
                <a:spcPct val="250000"/>
              </a:lnSpc>
              <a:buFont typeface="Arial" panose="020B0604020202020204" pitchFamily="34" charset="0"/>
              <a:buChar char="•"/>
            </a:pPr>
            <a:r>
              <a:rPr lang="en-GB" dirty="0"/>
              <a:t>Provide faster, more reliable, and accessible diagnostic support, especially in remote or under-resourced areas.</a:t>
            </a:r>
          </a:p>
        </p:txBody>
      </p:sp>
    </p:spTree>
    <p:extLst>
      <p:ext uri="{BB962C8B-B14F-4D97-AF65-F5344CB8AC3E}">
        <p14:creationId xmlns:p14="http://schemas.microsoft.com/office/powerpoint/2010/main" val="142434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17E42-52BF-FF9A-6FB4-E28912BB375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4CAC577-0B14-B487-4A37-BDB1B85CB1EE}"/>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2A71E7E2-7274-A5CF-4FB4-C9255F5FDD03}"/>
              </a:ext>
            </a:extLst>
          </p:cNvPr>
          <p:cNvPicPr>
            <a:picLocks noChangeAspect="1"/>
          </p:cNvPicPr>
          <p:nvPr/>
        </p:nvPicPr>
        <p:blipFill>
          <a:blip r:embed="rId4"/>
          <a:stretch>
            <a:fillRect/>
          </a:stretch>
        </p:blipFill>
        <p:spPr>
          <a:xfrm>
            <a:off x="0" y="-30857"/>
            <a:ext cx="14630400" cy="8238744"/>
          </a:xfrm>
          <a:prstGeom prst="rect">
            <a:avLst/>
          </a:prstGeom>
        </p:spPr>
      </p:pic>
      <p:sp>
        <p:nvSpPr>
          <p:cNvPr id="13" name="Text 0">
            <a:extLst>
              <a:ext uri="{FF2B5EF4-FFF2-40B4-BE49-F238E27FC236}">
                <a16:creationId xmlns:a16="http://schemas.microsoft.com/office/drawing/2014/main" id="{0EAAA6EF-3E38-84BB-5579-FE40E95FE6F0}"/>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1F21FE73-2E25-9D31-92A3-D4D247481655}"/>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A685AFD0-8B6A-F280-8597-A1746C714637}"/>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C660C135-4D75-E5E7-39EC-929C93102919}"/>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2D99F9A4-11C3-9844-15E0-D8EB9E938343}"/>
              </a:ext>
            </a:extLst>
          </p:cNvPr>
          <p:cNvSpPr/>
          <p:nvPr/>
        </p:nvSpPr>
        <p:spPr>
          <a:xfrm>
            <a:off x="3691000" y="366144"/>
            <a:ext cx="5431485" cy="114179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Objective</a:t>
            </a:r>
          </a:p>
        </p:txBody>
      </p:sp>
      <p:sp>
        <p:nvSpPr>
          <p:cNvPr id="6" name="Rectangle 5">
            <a:extLst>
              <a:ext uri="{FF2B5EF4-FFF2-40B4-BE49-F238E27FC236}">
                <a16:creationId xmlns:a16="http://schemas.microsoft.com/office/drawing/2014/main" id="{37F7ABEC-8B40-863C-67D0-02C568DEB889}"/>
              </a:ext>
            </a:extLst>
          </p:cNvPr>
          <p:cNvSpPr/>
          <p:nvPr/>
        </p:nvSpPr>
        <p:spPr>
          <a:xfrm>
            <a:off x="580874" y="2434803"/>
            <a:ext cx="13145883" cy="29235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2" name="Rectangle 11">
            <a:extLst>
              <a:ext uri="{FF2B5EF4-FFF2-40B4-BE49-F238E27FC236}">
                <a16:creationId xmlns:a16="http://schemas.microsoft.com/office/drawing/2014/main" id="{C2B8B00C-38EE-FAD1-791F-16683A693D7F}"/>
              </a:ext>
            </a:extLst>
          </p:cNvPr>
          <p:cNvSpPr/>
          <p:nvPr/>
        </p:nvSpPr>
        <p:spPr>
          <a:xfrm>
            <a:off x="467958" y="2601088"/>
            <a:ext cx="12027049" cy="32790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1540935A-F52E-05E0-E8CA-65663BCB5C01}"/>
              </a:ext>
            </a:extLst>
          </p:cNvPr>
          <p:cNvSpPr/>
          <p:nvPr/>
        </p:nvSpPr>
        <p:spPr>
          <a:xfrm>
            <a:off x="467958" y="1957892"/>
            <a:ext cx="12710160" cy="45612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lnSpc>
                <a:spcPct val="250000"/>
              </a:lnSpc>
              <a:buFont typeface="Arial" panose="020B0604020202020204" pitchFamily="34" charset="0"/>
              <a:buChar char="•"/>
            </a:pPr>
            <a:r>
              <a:rPr lang="en-GB" dirty="0" err="1"/>
              <a:t>Analyze</a:t>
            </a:r>
            <a:r>
              <a:rPr lang="en-GB" dirty="0"/>
              <a:t> chest X-ray images using deep learning techniques.</a:t>
            </a:r>
          </a:p>
          <a:p>
            <a:pPr marL="285750" indent="-285750" algn="just">
              <a:lnSpc>
                <a:spcPct val="250000"/>
              </a:lnSpc>
              <a:buFont typeface="Arial" panose="020B0604020202020204" pitchFamily="34" charset="0"/>
              <a:buChar char="•"/>
            </a:pPr>
            <a:r>
              <a:rPr lang="en-GB" dirty="0"/>
              <a:t>Detect and classify multiple lung diseases with high accuracy.</a:t>
            </a:r>
          </a:p>
          <a:p>
            <a:pPr marL="285750" indent="-285750" algn="just">
              <a:lnSpc>
                <a:spcPct val="250000"/>
              </a:lnSpc>
              <a:buFont typeface="Arial" panose="020B0604020202020204" pitchFamily="34" charset="0"/>
              <a:buChar char="•"/>
            </a:pPr>
            <a:r>
              <a:rPr lang="en-GB" dirty="0"/>
              <a:t>Generate structured and descriptive medical reports automatically.</a:t>
            </a:r>
          </a:p>
          <a:p>
            <a:pPr marL="285750" indent="-285750" algn="just">
              <a:lnSpc>
                <a:spcPct val="250000"/>
              </a:lnSpc>
              <a:buFont typeface="Arial" panose="020B0604020202020204" pitchFamily="34" charset="0"/>
              <a:buChar char="•"/>
            </a:pPr>
            <a:r>
              <a:rPr lang="en-GB" dirty="0"/>
              <a:t>Assist radiologists by reducing workload and minimizing human errors.</a:t>
            </a:r>
          </a:p>
          <a:p>
            <a:pPr marL="285750" indent="-285750" algn="just">
              <a:lnSpc>
                <a:spcPct val="250000"/>
              </a:lnSpc>
              <a:buFont typeface="Arial" panose="020B0604020202020204" pitchFamily="34" charset="0"/>
              <a:buChar char="•"/>
            </a:pPr>
            <a:r>
              <a:rPr lang="en-GB" dirty="0"/>
              <a:t>Use chatbot to explain the medical reports </a:t>
            </a:r>
          </a:p>
          <a:p>
            <a:pPr marL="285750" indent="-285750" algn="just">
              <a:lnSpc>
                <a:spcPct val="250000"/>
              </a:lnSpc>
              <a:buFont typeface="Arial" panose="020B0604020202020204" pitchFamily="34" charset="0"/>
              <a:buChar char="•"/>
            </a:pPr>
            <a:r>
              <a:rPr lang="en-GB" dirty="0"/>
              <a:t>Provide faster, more reliable, and accessible diagnostic support, especially in remote or under-resourced areas.</a:t>
            </a:r>
          </a:p>
        </p:txBody>
      </p:sp>
    </p:spTree>
    <p:extLst>
      <p:ext uri="{BB962C8B-B14F-4D97-AF65-F5344CB8AC3E}">
        <p14:creationId xmlns:p14="http://schemas.microsoft.com/office/powerpoint/2010/main" val="19197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377D7-D4C8-A95A-3912-0A2AC86963A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B316A24-BAA0-FD23-2066-9F1AF3A75185}"/>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C37BAAEA-116C-864D-7C8C-1F6D0415E495}"/>
              </a:ext>
            </a:extLst>
          </p:cNvPr>
          <p:cNvPicPr>
            <a:picLocks noChangeAspect="1"/>
          </p:cNvPicPr>
          <p:nvPr/>
        </p:nvPicPr>
        <p:blipFill>
          <a:blip r:embed="rId4"/>
          <a:stretch>
            <a:fillRect/>
          </a:stretch>
        </p:blipFill>
        <p:spPr>
          <a:xfrm>
            <a:off x="0" y="-30857"/>
            <a:ext cx="14630400" cy="8238744"/>
          </a:xfrm>
          <a:prstGeom prst="rect">
            <a:avLst/>
          </a:prstGeom>
        </p:spPr>
      </p:pic>
      <p:sp>
        <p:nvSpPr>
          <p:cNvPr id="13" name="Text 0">
            <a:extLst>
              <a:ext uri="{FF2B5EF4-FFF2-40B4-BE49-F238E27FC236}">
                <a16:creationId xmlns:a16="http://schemas.microsoft.com/office/drawing/2014/main" id="{80A1A04E-8DE1-3632-F5B0-62FD0BD7590B}"/>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9C9DF095-A067-9186-8F52-A081040F4184}"/>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A544A205-7B24-0921-3D7A-6737E6934142}"/>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1C55B37D-CF21-2E3D-D345-66FEF2C5E55E}"/>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E4ECA87C-9DFC-E840-992D-F64D2A96D1E1}"/>
              </a:ext>
            </a:extLst>
          </p:cNvPr>
          <p:cNvSpPr/>
          <p:nvPr/>
        </p:nvSpPr>
        <p:spPr>
          <a:xfrm>
            <a:off x="3691000" y="366144"/>
            <a:ext cx="5431485" cy="114179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Dataset </a:t>
            </a:r>
            <a:endParaRPr lang="en-GB" sz="3200" dirty="0"/>
          </a:p>
        </p:txBody>
      </p:sp>
      <p:sp>
        <p:nvSpPr>
          <p:cNvPr id="6" name="Rectangle 5">
            <a:extLst>
              <a:ext uri="{FF2B5EF4-FFF2-40B4-BE49-F238E27FC236}">
                <a16:creationId xmlns:a16="http://schemas.microsoft.com/office/drawing/2014/main" id="{92E7D08F-4CDE-923A-324B-9C922559F94F}"/>
              </a:ext>
            </a:extLst>
          </p:cNvPr>
          <p:cNvSpPr/>
          <p:nvPr/>
        </p:nvSpPr>
        <p:spPr>
          <a:xfrm>
            <a:off x="580874" y="2434803"/>
            <a:ext cx="13145883" cy="29235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2" name="Rectangle 11">
            <a:extLst>
              <a:ext uri="{FF2B5EF4-FFF2-40B4-BE49-F238E27FC236}">
                <a16:creationId xmlns:a16="http://schemas.microsoft.com/office/drawing/2014/main" id="{8E3D408D-7499-D38A-ECE4-AD202D1DE59A}"/>
              </a:ext>
            </a:extLst>
          </p:cNvPr>
          <p:cNvSpPr/>
          <p:nvPr/>
        </p:nvSpPr>
        <p:spPr>
          <a:xfrm>
            <a:off x="467958" y="2601088"/>
            <a:ext cx="12027049" cy="32790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BC6C6C58-17FC-4746-F520-B865F050A275}"/>
              </a:ext>
            </a:extLst>
          </p:cNvPr>
          <p:cNvSpPr/>
          <p:nvPr/>
        </p:nvSpPr>
        <p:spPr>
          <a:xfrm>
            <a:off x="903643" y="2340011"/>
            <a:ext cx="12511143" cy="52011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endParaRPr lang="en-GB" b="1" dirty="0"/>
          </a:p>
          <a:p>
            <a:r>
              <a:rPr lang="en-GB" b="1" dirty="0"/>
              <a:t>Source</a:t>
            </a:r>
            <a:r>
              <a:rPr lang="en-GB" dirty="0"/>
              <a:t>      </a:t>
            </a:r>
          </a:p>
          <a:p>
            <a:r>
              <a:rPr lang="en-GB" dirty="0"/>
              <a:t>           image link: </a:t>
            </a:r>
            <a:r>
              <a:rPr lang="en-GB" dirty="0">
                <a:hlinkClick r:id="rId5"/>
              </a:rPr>
              <a:t>https://openi.nlm.nih.gov/imgs/collections/NLMCXR_png.tgz</a:t>
            </a:r>
            <a:endParaRPr lang="en-GB" dirty="0"/>
          </a:p>
          <a:p>
            <a:r>
              <a:rPr lang="en-GB" dirty="0"/>
              <a:t>           report link:</a:t>
            </a:r>
            <a:r>
              <a:rPr lang="en-GB" b="0" i="0" u="sng" dirty="0">
                <a:solidFill>
                  <a:srgbClr val="4493F8"/>
                </a:solidFill>
                <a:effectLst/>
                <a:latin typeface="-apple-system"/>
                <a:hlinkClick r:id="rId6"/>
              </a:rPr>
              <a:t> https://openi.nlm.nih.gov/imgs/collections/NLMCXR_reports.tgz</a:t>
            </a:r>
            <a:endParaRPr lang="en-GB" dirty="0"/>
          </a:p>
          <a:p>
            <a:r>
              <a:rPr lang="en-GB" b="1" dirty="0"/>
              <a:t>Size</a:t>
            </a:r>
            <a:r>
              <a:rPr lang="en-GB" dirty="0"/>
              <a:t>:</a:t>
            </a:r>
          </a:p>
          <a:p>
            <a:pPr marL="742950" lvl="1" indent="-285750">
              <a:buFont typeface="Arial" panose="020B0604020202020204" pitchFamily="34" charset="0"/>
              <a:buChar char="•"/>
            </a:pPr>
            <a:r>
              <a:rPr lang="en-GB" dirty="0"/>
              <a:t>ChestX-ray14 → over </a:t>
            </a:r>
            <a:r>
              <a:rPr lang="en-GB" b="1" dirty="0"/>
              <a:t>7471 X-ray images</a:t>
            </a:r>
            <a:r>
              <a:rPr lang="en-GB" dirty="0"/>
              <a:t>.</a:t>
            </a:r>
          </a:p>
          <a:p>
            <a:r>
              <a:rPr lang="en-GB" b="1" dirty="0"/>
              <a:t>Diseases Covered</a:t>
            </a:r>
            <a:r>
              <a:rPr lang="en-GB" dirty="0"/>
              <a:t>:</a:t>
            </a:r>
          </a:p>
          <a:p>
            <a:pPr marL="742950" lvl="1" indent="-285750">
              <a:buFont typeface="Arial" panose="020B0604020202020204" pitchFamily="34" charset="0"/>
              <a:buChar char="•"/>
            </a:pPr>
            <a:r>
              <a:rPr lang="en-GB" dirty="0"/>
              <a:t>degenerative change Pleural Effusion</a:t>
            </a:r>
          </a:p>
          <a:p>
            <a:pPr marL="742950" lvl="1" indent="-285750">
              <a:buFont typeface="Arial" panose="020B0604020202020204" pitchFamily="34" charset="0"/>
              <a:buChar char="•"/>
            </a:pPr>
            <a:r>
              <a:rPr lang="en-GB" dirty="0"/>
              <a:t>atelectasis </a:t>
            </a:r>
          </a:p>
          <a:p>
            <a:pPr marL="742950" lvl="1" indent="-285750">
              <a:buFont typeface="Arial" panose="020B0604020202020204" pitchFamily="34" charset="0"/>
              <a:buChar char="•"/>
            </a:pPr>
            <a:r>
              <a:rPr lang="en-GB" dirty="0"/>
              <a:t>opacity </a:t>
            </a:r>
          </a:p>
          <a:p>
            <a:pPr marL="742950" lvl="1" indent="-285750">
              <a:buFont typeface="Arial" panose="020B0604020202020204" pitchFamily="34" charset="0"/>
              <a:buChar char="•"/>
            </a:pPr>
            <a:r>
              <a:rPr lang="en-GB" dirty="0"/>
              <a:t>cardiomegaly</a:t>
            </a:r>
          </a:p>
          <a:p>
            <a:pPr marL="742950" lvl="1" indent="-285750">
              <a:buFont typeface="Arial" panose="020B0604020202020204" pitchFamily="34" charset="0"/>
              <a:buChar char="•"/>
            </a:pPr>
            <a:r>
              <a:rPr lang="en-GB" dirty="0"/>
              <a:t>and more (multi-label classification).</a:t>
            </a:r>
          </a:p>
          <a:p>
            <a:r>
              <a:rPr lang="en-GB" b="1" dirty="0"/>
              <a:t>Preprocessing Steps</a:t>
            </a:r>
            <a:r>
              <a:rPr lang="en-GB" dirty="0"/>
              <a:t>:</a:t>
            </a:r>
          </a:p>
          <a:p>
            <a:pPr marL="742950" lvl="1" indent="-285750">
              <a:buFont typeface="Arial" panose="020B0604020202020204" pitchFamily="34" charset="0"/>
              <a:buChar char="•"/>
            </a:pPr>
            <a:r>
              <a:rPr lang="en-GB" dirty="0"/>
              <a:t>Image enhancement (contrast, noise reduction).</a:t>
            </a:r>
          </a:p>
          <a:p>
            <a:pPr marL="742950" lvl="1" indent="-285750">
              <a:buFont typeface="Arial" panose="020B0604020202020204" pitchFamily="34" charset="0"/>
              <a:buChar char="•"/>
            </a:pPr>
            <a:r>
              <a:rPr lang="en-GB" dirty="0"/>
              <a:t>Data augmentation (rotation, flipping, scaling).</a:t>
            </a:r>
          </a:p>
          <a:p>
            <a:pPr marL="742950" lvl="1" indent="-285750">
              <a:buFont typeface="Arial" panose="020B0604020202020204" pitchFamily="34" charset="0"/>
              <a:buChar char="•"/>
            </a:pPr>
            <a:r>
              <a:rPr lang="en-GB" dirty="0"/>
              <a:t>Normalization and resizing for deep learning models.</a:t>
            </a:r>
          </a:p>
        </p:txBody>
      </p:sp>
    </p:spTree>
    <p:extLst>
      <p:ext uri="{BB962C8B-B14F-4D97-AF65-F5344CB8AC3E}">
        <p14:creationId xmlns:p14="http://schemas.microsoft.com/office/powerpoint/2010/main" val="368828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FDA6-AAEA-19FD-E394-BABD9C68DDE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2516287-6559-845E-E625-3132732A04AB}"/>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94CAACFE-AE99-8953-7AF2-00C3A01755C3}"/>
              </a:ext>
            </a:extLst>
          </p:cNvPr>
          <p:cNvPicPr>
            <a:picLocks noChangeAspect="1"/>
          </p:cNvPicPr>
          <p:nvPr/>
        </p:nvPicPr>
        <p:blipFill>
          <a:blip r:embed="rId4"/>
          <a:stretch>
            <a:fillRect/>
          </a:stretch>
        </p:blipFill>
        <p:spPr>
          <a:xfrm>
            <a:off x="0" y="-30857"/>
            <a:ext cx="14630400" cy="8238744"/>
          </a:xfrm>
          <a:prstGeom prst="rect">
            <a:avLst/>
          </a:prstGeom>
        </p:spPr>
      </p:pic>
      <p:sp>
        <p:nvSpPr>
          <p:cNvPr id="13" name="Text 0">
            <a:extLst>
              <a:ext uri="{FF2B5EF4-FFF2-40B4-BE49-F238E27FC236}">
                <a16:creationId xmlns:a16="http://schemas.microsoft.com/office/drawing/2014/main" id="{DEE82177-0662-AABB-2EBA-E436ACC4D946}"/>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5E1F7B54-A962-268A-3CD0-99F1F6F364E1}"/>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9149CCEA-F097-B1E2-073E-7D3970D3EEBA}"/>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A05ACE24-E441-65B5-FA70-6D56AE0B3A20}"/>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7AC515A8-31F1-0369-4A41-AE791B26AF33}"/>
              </a:ext>
            </a:extLst>
          </p:cNvPr>
          <p:cNvSpPr/>
          <p:nvPr/>
        </p:nvSpPr>
        <p:spPr>
          <a:xfrm>
            <a:off x="3691000" y="366144"/>
            <a:ext cx="5431485" cy="114179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 </a:t>
            </a:r>
            <a:endParaRPr lang="en-GB" sz="3200" dirty="0"/>
          </a:p>
        </p:txBody>
      </p:sp>
      <p:sp>
        <p:nvSpPr>
          <p:cNvPr id="6" name="Rectangle 5">
            <a:extLst>
              <a:ext uri="{FF2B5EF4-FFF2-40B4-BE49-F238E27FC236}">
                <a16:creationId xmlns:a16="http://schemas.microsoft.com/office/drawing/2014/main" id="{F28DD2E7-2993-C83E-0A0A-CF8888597D81}"/>
              </a:ext>
            </a:extLst>
          </p:cNvPr>
          <p:cNvSpPr/>
          <p:nvPr/>
        </p:nvSpPr>
        <p:spPr>
          <a:xfrm>
            <a:off x="580874" y="2434803"/>
            <a:ext cx="13145883" cy="29235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2" name="Rectangle 11">
            <a:extLst>
              <a:ext uri="{FF2B5EF4-FFF2-40B4-BE49-F238E27FC236}">
                <a16:creationId xmlns:a16="http://schemas.microsoft.com/office/drawing/2014/main" id="{D88B2BC8-C04B-330C-DD0D-49F29F459021}"/>
              </a:ext>
            </a:extLst>
          </p:cNvPr>
          <p:cNvSpPr/>
          <p:nvPr/>
        </p:nvSpPr>
        <p:spPr>
          <a:xfrm>
            <a:off x="467958" y="2601088"/>
            <a:ext cx="12027049" cy="32790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4B774391-4323-DC84-3A09-AA1675C7134D}"/>
              </a:ext>
            </a:extLst>
          </p:cNvPr>
          <p:cNvSpPr txBox="1"/>
          <p:nvPr/>
        </p:nvSpPr>
        <p:spPr>
          <a:xfrm>
            <a:off x="4033463" y="688489"/>
            <a:ext cx="5431485" cy="769441"/>
          </a:xfrm>
          <a:prstGeom prst="rect">
            <a:avLst/>
          </a:prstGeom>
          <a:noFill/>
        </p:spPr>
        <p:txBody>
          <a:bodyPr wrap="square">
            <a:spAutoFit/>
          </a:bodyPr>
          <a:lstStyle/>
          <a:p>
            <a:pPr algn="ctr"/>
            <a:r>
              <a:rPr lang="en-GB" sz="4400" dirty="0">
                <a:solidFill>
                  <a:schemeClr val="bg1"/>
                </a:solidFill>
              </a:rPr>
              <a:t>Methodology</a:t>
            </a:r>
          </a:p>
        </p:txBody>
      </p:sp>
      <p:sp>
        <p:nvSpPr>
          <p:cNvPr id="15" name="Rectangle 14">
            <a:extLst>
              <a:ext uri="{FF2B5EF4-FFF2-40B4-BE49-F238E27FC236}">
                <a16:creationId xmlns:a16="http://schemas.microsoft.com/office/drawing/2014/main" id="{6D1EA9D2-216D-7543-C4B4-F5A6ED87D6AF}"/>
              </a:ext>
            </a:extLst>
          </p:cNvPr>
          <p:cNvSpPr/>
          <p:nvPr/>
        </p:nvSpPr>
        <p:spPr>
          <a:xfrm>
            <a:off x="184731" y="1488787"/>
            <a:ext cx="13966953" cy="58371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1.Model Development</a:t>
            </a:r>
            <a:r>
              <a:rPr kumimoji="0" lang="en-US" altLang="en-US" sz="18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Use deep learning models (Densenet121, </a:t>
            </a:r>
            <a:r>
              <a:rPr kumimoji="0" lang="en-US" altLang="en-US" sz="1800" b="0" i="0" u="none" strike="noStrike" cap="none" normalizeH="0" baseline="0" dirty="0" err="1">
                <a:ln>
                  <a:noFill/>
                </a:ln>
                <a:solidFill>
                  <a:schemeClr val="bg1"/>
                </a:solidFill>
                <a:effectLst/>
                <a:latin typeface="Arial" panose="020B0604020202020204" pitchFamily="34" charset="0"/>
              </a:rPr>
              <a:t>Bio_ClinicalBERT</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Train on large chest X-ray datasets.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Apply multi-label classification for multiple diseases.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bg1"/>
                </a:solidFill>
                <a:latin typeface="Arial" panose="020B0604020202020204" pitchFamily="34" charset="0"/>
              </a:rPr>
              <a:t>2</a:t>
            </a:r>
            <a:r>
              <a:rPr kumimoji="0" lang="en-US" altLang="en-US" sz="1800" b="1" i="0" u="none" strike="noStrike" cap="none" normalizeH="0" baseline="0" dirty="0">
                <a:ln>
                  <a:noFill/>
                </a:ln>
                <a:solidFill>
                  <a:schemeClr val="bg1"/>
                </a:solidFill>
                <a:effectLst/>
                <a:latin typeface="Arial" panose="020B0604020202020204" pitchFamily="34" charset="0"/>
              </a:rPr>
              <a:t>.Explainability</a:t>
            </a:r>
            <a:r>
              <a:rPr kumimoji="0" lang="en-US" altLang="en-US" sz="18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Use Grad-CAM / Heatmaps to highlight disease regions.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Improve trust and interpretability for radiologists.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3.Report Generation</a:t>
            </a:r>
            <a:r>
              <a:rPr kumimoji="0" lang="en-US" altLang="en-US" sz="18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Convert predictions into structured text reports.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Option for free-text or template-based medical summaries.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rial" panose="020B0604020202020204" pitchFamily="34" charset="0"/>
              </a:rPr>
              <a:t>Compare between original report and generated report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r>
              <a:rPr lang="en-US" altLang="en-US" dirty="0">
                <a:solidFill>
                  <a:schemeClr val="bg1"/>
                </a:solidFill>
                <a:latin typeface="Arial" panose="020B0604020202020204" pitchFamily="34" charset="0"/>
              </a:rPr>
              <a:t>4.</a:t>
            </a:r>
            <a:r>
              <a:rPr lang="en-GB" b="1" dirty="0">
                <a:solidFill>
                  <a:schemeClr val="bg1"/>
                </a:solidFill>
              </a:rPr>
              <a:t> </a:t>
            </a:r>
            <a:r>
              <a:rPr lang="en-GB" b="1" dirty="0"/>
              <a:t>Interactive Chatbot Assistant</a:t>
            </a:r>
            <a:r>
              <a:rPr lang="en-GB" dirty="0"/>
              <a:t> </a:t>
            </a:r>
          </a:p>
          <a:p>
            <a:pPr marL="285750" indent="-285750">
              <a:buFont typeface="Arial" panose="020B0604020202020204" pitchFamily="34" charset="0"/>
              <a:buChar char="•"/>
            </a:pPr>
            <a:r>
              <a:rPr lang="en-GB" dirty="0"/>
              <a:t>A medical chatbot integrated with the system.</a:t>
            </a:r>
          </a:p>
          <a:p>
            <a:pPr marL="285750" indent="-285750">
              <a:buFont typeface="Arial" panose="020B0604020202020204" pitchFamily="34" charset="0"/>
              <a:buChar char="•"/>
            </a:pPr>
            <a:r>
              <a:rPr lang="en-GB" dirty="0"/>
              <a:t>Doctors can </a:t>
            </a:r>
            <a:r>
              <a:rPr lang="en-GB" b="1" dirty="0"/>
              <a:t>ask questions</a:t>
            </a:r>
            <a:r>
              <a:rPr lang="en-GB" dirty="0"/>
              <a:t> about the report.</a:t>
            </a:r>
          </a:p>
          <a:p>
            <a:pPr marL="285750" indent="-285750">
              <a:buFont typeface="Arial" panose="020B0604020202020204" pitchFamily="34" charset="0"/>
              <a:buChar char="•"/>
            </a:pPr>
            <a:r>
              <a:rPr lang="en-GB" dirty="0"/>
              <a:t>Chatbot explains results in </a:t>
            </a:r>
            <a:r>
              <a:rPr lang="en-GB" b="1" dirty="0"/>
              <a:t>simple, conversational language</a:t>
            </a:r>
            <a:r>
              <a:rPr lang="en-GB" dirty="0"/>
              <a:t>.</a:t>
            </a:r>
          </a:p>
          <a:p>
            <a:pPr marL="285750" indent="-285750">
              <a:buFont typeface="Arial" panose="020B0604020202020204" pitchFamily="34" charset="0"/>
              <a:buChar char="•"/>
            </a:pPr>
            <a:r>
              <a:rPr lang="en-GB" dirty="0"/>
              <a:t>Supports multilingual responses .</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tx1"/>
                </a:solidFill>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ctr"/>
            <a:endParaRPr lang="en-GB" dirty="0"/>
          </a:p>
        </p:txBody>
      </p:sp>
    </p:spTree>
    <p:extLst>
      <p:ext uri="{BB962C8B-B14F-4D97-AF65-F5344CB8AC3E}">
        <p14:creationId xmlns:p14="http://schemas.microsoft.com/office/powerpoint/2010/main" val="377732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23569-420C-3B79-9B6D-8A5ABD2191D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F8336A3-3C27-E733-116A-83B030328179}"/>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137BC121-B7AD-B9A7-8587-9AE230CE5072}"/>
              </a:ext>
            </a:extLst>
          </p:cNvPr>
          <p:cNvPicPr>
            <a:picLocks noChangeAspect="1"/>
          </p:cNvPicPr>
          <p:nvPr/>
        </p:nvPicPr>
        <p:blipFill>
          <a:blip r:embed="rId4"/>
          <a:stretch>
            <a:fillRect/>
          </a:stretch>
        </p:blipFill>
        <p:spPr>
          <a:xfrm>
            <a:off x="0" y="-30857"/>
            <a:ext cx="14630400" cy="8238744"/>
          </a:xfrm>
          <a:prstGeom prst="rect">
            <a:avLst/>
          </a:prstGeom>
        </p:spPr>
      </p:pic>
      <p:sp>
        <p:nvSpPr>
          <p:cNvPr id="13" name="Text 0">
            <a:extLst>
              <a:ext uri="{FF2B5EF4-FFF2-40B4-BE49-F238E27FC236}">
                <a16:creationId xmlns:a16="http://schemas.microsoft.com/office/drawing/2014/main" id="{2D62F271-06F6-6259-2E9E-D82D42E5B3A7}"/>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E98B2E80-CD5E-DC34-E096-E293412C4ED6}"/>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DBBE182A-B0A0-DB65-0A28-A66A60156F0B}"/>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E27B3072-343F-F3C6-F205-8695B6E40A5B}"/>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83218565-8FEB-53DF-CF85-5C91A1EAB650}"/>
              </a:ext>
            </a:extLst>
          </p:cNvPr>
          <p:cNvSpPr/>
          <p:nvPr/>
        </p:nvSpPr>
        <p:spPr>
          <a:xfrm>
            <a:off x="3691000" y="366144"/>
            <a:ext cx="5431485" cy="114179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 </a:t>
            </a:r>
            <a:endParaRPr lang="en-GB" sz="3200" dirty="0"/>
          </a:p>
        </p:txBody>
      </p:sp>
      <p:sp>
        <p:nvSpPr>
          <p:cNvPr id="6" name="Rectangle 5">
            <a:extLst>
              <a:ext uri="{FF2B5EF4-FFF2-40B4-BE49-F238E27FC236}">
                <a16:creationId xmlns:a16="http://schemas.microsoft.com/office/drawing/2014/main" id="{E94B4EFF-0667-395B-C494-D5E4E5ADB542}"/>
              </a:ext>
            </a:extLst>
          </p:cNvPr>
          <p:cNvSpPr/>
          <p:nvPr/>
        </p:nvSpPr>
        <p:spPr>
          <a:xfrm>
            <a:off x="580874" y="2434803"/>
            <a:ext cx="13145883" cy="29235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2" name="Rectangle 11">
            <a:extLst>
              <a:ext uri="{FF2B5EF4-FFF2-40B4-BE49-F238E27FC236}">
                <a16:creationId xmlns:a16="http://schemas.microsoft.com/office/drawing/2014/main" id="{05ADF204-4F89-642C-56D6-9BBBBCB9EE21}"/>
              </a:ext>
            </a:extLst>
          </p:cNvPr>
          <p:cNvSpPr/>
          <p:nvPr/>
        </p:nvSpPr>
        <p:spPr>
          <a:xfrm>
            <a:off x="467958" y="2601088"/>
            <a:ext cx="12027049" cy="32790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5B8F55AD-9E91-6D3D-9453-980631EB0C77}"/>
              </a:ext>
            </a:extLst>
          </p:cNvPr>
          <p:cNvSpPr txBox="1"/>
          <p:nvPr/>
        </p:nvSpPr>
        <p:spPr>
          <a:xfrm>
            <a:off x="4033463" y="688489"/>
            <a:ext cx="5431485" cy="769441"/>
          </a:xfrm>
          <a:prstGeom prst="rect">
            <a:avLst/>
          </a:prstGeom>
          <a:noFill/>
        </p:spPr>
        <p:txBody>
          <a:bodyPr wrap="square">
            <a:spAutoFit/>
          </a:bodyPr>
          <a:lstStyle/>
          <a:p>
            <a:pPr algn="ctr"/>
            <a:r>
              <a:rPr lang="en-GB" sz="4400" dirty="0">
                <a:solidFill>
                  <a:schemeClr val="bg1"/>
                </a:solidFill>
              </a:rPr>
              <a:t>System Architecture</a:t>
            </a:r>
          </a:p>
        </p:txBody>
      </p:sp>
      <p:pic>
        <p:nvPicPr>
          <p:cNvPr id="7" name="Picture 6">
            <a:extLst>
              <a:ext uri="{FF2B5EF4-FFF2-40B4-BE49-F238E27FC236}">
                <a16:creationId xmlns:a16="http://schemas.microsoft.com/office/drawing/2014/main" id="{A8E9052C-399E-DAC9-171C-006894DEA43A}"/>
              </a:ext>
            </a:extLst>
          </p:cNvPr>
          <p:cNvPicPr>
            <a:picLocks noChangeAspect="1"/>
          </p:cNvPicPr>
          <p:nvPr/>
        </p:nvPicPr>
        <p:blipFill>
          <a:blip r:embed="rId5"/>
          <a:srcRect b="71948"/>
          <a:stretch/>
        </p:blipFill>
        <p:spPr>
          <a:xfrm>
            <a:off x="1469589" y="2389670"/>
            <a:ext cx="11887594" cy="4417818"/>
          </a:xfrm>
          <a:prstGeom prst="rect">
            <a:avLst/>
          </a:prstGeom>
        </p:spPr>
      </p:pic>
    </p:spTree>
    <p:extLst>
      <p:ext uri="{BB962C8B-B14F-4D97-AF65-F5344CB8AC3E}">
        <p14:creationId xmlns:p14="http://schemas.microsoft.com/office/powerpoint/2010/main" val="228240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FCE98-1295-B235-8321-C1FECB2A436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E3EEAAA-384B-2440-0903-8A86C34AD71A}"/>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35B9B819-878C-C365-8964-2C68578E8574}"/>
              </a:ext>
            </a:extLst>
          </p:cNvPr>
          <p:cNvPicPr>
            <a:picLocks noChangeAspect="1"/>
          </p:cNvPicPr>
          <p:nvPr/>
        </p:nvPicPr>
        <p:blipFill>
          <a:blip r:embed="rId4"/>
          <a:stretch>
            <a:fillRect/>
          </a:stretch>
        </p:blipFill>
        <p:spPr>
          <a:xfrm>
            <a:off x="0" y="-30857"/>
            <a:ext cx="14630400" cy="8238744"/>
          </a:xfrm>
          <a:prstGeom prst="rect">
            <a:avLst/>
          </a:prstGeom>
        </p:spPr>
      </p:pic>
      <p:sp>
        <p:nvSpPr>
          <p:cNvPr id="13" name="Text 0">
            <a:extLst>
              <a:ext uri="{FF2B5EF4-FFF2-40B4-BE49-F238E27FC236}">
                <a16:creationId xmlns:a16="http://schemas.microsoft.com/office/drawing/2014/main" id="{0ED70882-D870-C8EB-5352-58F5C5D28CC4}"/>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EBBE0AD3-ADF0-3220-30AA-44854A4C28AA}"/>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14F0A5C7-C680-D700-7F40-D77747286F56}"/>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45ED5511-CADB-4984-10E9-31E1B1849751}"/>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FE28A3BC-5C5A-B07B-A916-B7F5C36AB6F2}"/>
              </a:ext>
            </a:extLst>
          </p:cNvPr>
          <p:cNvSpPr/>
          <p:nvPr/>
        </p:nvSpPr>
        <p:spPr>
          <a:xfrm>
            <a:off x="3691000" y="366144"/>
            <a:ext cx="5431485" cy="114179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 </a:t>
            </a:r>
            <a:endParaRPr lang="en-GB" sz="3200" dirty="0"/>
          </a:p>
        </p:txBody>
      </p:sp>
      <p:sp>
        <p:nvSpPr>
          <p:cNvPr id="6" name="Rectangle 5">
            <a:extLst>
              <a:ext uri="{FF2B5EF4-FFF2-40B4-BE49-F238E27FC236}">
                <a16:creationId xmlns:a16="http://schemas.microsoft.com/office/drawing/2014/main" id="{05971D89-8F9B-5229-8848-EA59F2C580DA}"/>
              </a:ext>
            </a:extLst>
          </p:cNvPr>
          <p:cNvSpPr/>
          <p:nvPr/>
        </p:nvSpPr>
        <p:spPr>
          <a:xfrm>
            <a:off x="580874" y="2434803"/>
            <a:ext cx="13145883" cy="29235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2" name="Rectangle 11">
            <a:extLst>
              <a:ext uri="{FF2B5EF4-FFF2-40B4-BE49-F238E27FC236}">
                <a16:creationId xmlns:a16="http://schemas.microsoft.com/office/drawing/2014/main" id="{DED48B4E-75E5-5672-0CE9-70A34B4C5B9C}"/>
              </a:ext>
            </a:extLst>
          </p:cNvPr>
          <p:cNvSpPr/>
          <p:nvPr/>
        </p:nvSpPr>
        <p:spPr>
          <a:xfrm>
            <a:off x="467958" y="2601088"/>
            <a:ext cx="12027049" cy="32790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024AB702-6E35-46D9-37FA-8DBDC12D4386}"/>
              </a:ext>
            </a:extLst>
          </p:cNvPr>
          <p:cNvSpPr txBox="1"/>
          <p:nvPr/>
        </p:nvSpPr>
        <p:spPr>
          <a:xfrm>
            <a:off x="4033463" y="688489"/>
            <a:ext cx="5431485" cy="769441"/>
          </a:xfrm>
          <a:prstGeom prst="rect">
            <a:avLst/>
          </a:prstGeom>
          <a:noFill/>
        </p:spPr>
        <p:txBody>
          <a:bodyPr wrap="square">
            <a:spAutoFit/>
          </a:bodyPr>
          <a:lstStyle/>
          <a:p>
            <a:pPr algn="ctr"/>
            <a:r>
              <a:rPr lang="en-US" sz="4400" dirty="0">
                <a:solidFill>
                  <a:schemeClr val="bg1"/>
                </a:solidFill>
              </a:rPr>
              <a:t>Metrics </a:t>
            </a:r>
            <a:endParaRPr lang="en-GB" sz="4400" dirty="0">
              <a:solidFill>
                <a:schemeClr val="bg1"/>
              </a:solidFill>
            </a:endParaRPr>
          </a:p>
        </p:txBody>
      </p:sp>
      <p:pic>
        <p:nvPicPr>
          <p:cNvPr id="7" name="Picture 6" descr="A screenshot of a computer&#10;&#10;AI-generated content may be incorrect.">
            <a:extLst>
              <a:ext uri="{FF2B5EF4-FFF2-40B4-BE49-F238E27FC236}">
                <a16:creationId xmlns:a16="http://schemas.microsoft.com/office/drawing/2014/main" id="{0A7D9B1C-0AE1-F3EB-11C3-D699663B8904}"/>
              </a:ext>
            </a:extLst>
          </p:cNvPr>
          <p:cNvPicPr>
            <a:picLocks noChangeAspect="1"/>
          </p:cNvPicPr>
          <p:nvPr/>
        </p:nvPicPr>
        <p:blipFill>
          <a:blip r:embed="rId5"/>
          <a:srcRect l="1" t="14419" r="-979"/>
          <a:stretch/>
        </p:blipFill>
        <p:spPr>
          <a:xfrm>
            <a:off x="2473721" y="2075419"/>
            <a:ext cx="10359614" cy="4938736"/>
          </a:xfrm>
          <a:prstGeom prst="rect">
            <a:avLst/>
          </a:prstGeom>
        </p:spPr>
      </p:pic>
    </p:spTree>
    <p:extLst>
      <p:ext uri="{BB962C8B-B14F-4D97-AF65-F5344CB8AC3E}">
        <p14:creationId xmlns:p14="http://schemas.microsoft.com/office/powerpoint/2010/main" val="40440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D9F98-26A7-2A3B-226B-E51EB22820E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D36C8CB-BC7C-7439-CBE1-C6D49A2BE8D1}"/>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A2070B6C-1464-C962-4AD0-E50E7996EA73}"/>
              </a:ext>
            </a:extLst>
          </p:cNvPr>
          <p:cNvPicPr>
            <a:picLocks noChangeAspect="1"/>
          </p:cNvPicPr>
          <p:nvPr/>
        </p:nvPicPr>
        <p:blipFill>
          <a:blip r:embed="rId4"/>
          <a:stretch>
            <a:fillRect/>
          </a:stretch>
        </p:blipFill>
        <p:spPr>
          <a:xfrm>
            <a:off x="0" y="-30857"/>
            <a:ext cx="14630400" cy="8238744"/>
          </a:xfrm>
          <a:prstGeom prst="rect">
            <a:avLst/>
          </a:prstGeom>
        </p:spPr>
      </p:pic>
      <p:sp>
        <p:nvSpPr>
          <p:cNvPr id="13" name="Text 0">
            <a:extLst>
              <a:ext uri="{FF2B5EF4-FFF2-40B4-BE49-F238E27FC236}">
                <a16:creationId xmlns:a16="http://schemas.microsoft.com/office/drawing/2014/main" id="{777C38EB-9739-014F-EF95-29B36A119D1C}"/>
              </a:ext>
            </a:extLst>
          </p:cNvPr>
          <p:cNvSpPr/>
          <p:nvPr/>
        </p:nvSpPr>
        <p:spPr>
          <a:xfrm>
            <a:off x="685800" y="22585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8" name="Text 5">
            <a:extLst>
              <a:ext uri="{FF2B5EF4-FFF2-40B4-BE49-F238E27FC236}">
                <a16:creationId xmlns:a16="http://schemas.microsoft.com/office/drawing/2014/main" id="{5AEBE4AF-3D56-68AA-EA78-1A971C2202E2}"/>
              </a:ext>
            </a:extLst>
          </p:cNvPr>
          <p:cNvSpPr/>
          <p:nvPr/>
        </p:nvSpPr>
        <p:spPr>
          <a:xfrm>
            <a:off x="10012680" y="3328416"/>
            <a:ext cx="146304" cy="365760"/>
          </a:xfrm>
          <a:prstGeom prst="rect">
            <a:avLst/>
          </a:prstGeom>
          <a:noFill/>
          <a:ln/>
        </p:spPr>
        <p:txBody>
          <a:bodyPr wrap="none" lIns="0" tIns="0" rIns="0" bIns="0" rtlCol="0" anchor="ctr"/>
          <a:lstStyle/>
          <a:p>
            <a:pPr marL="0" indent="0" algn="l">
              <a:lnSpc>
                <a:spcPts val="2300"/>
              </a:lnSpc>
              <a:buNone/>
            </a:pPr>
            <a:endParaRPr lang="en-US" sz="1920" dirty="0"/>
          </a:p>
        </p:txBody>
      </p:sp>
      <p:sp>
        <p:nvSpPr>
          <p:cNvPr id="24" name="Text 0">
            <a:extLst>
              <a:ext uri="{FF2B5EF4-FFF2-40B4-BE49-F238E27FC236}">
                <a16:creationId xmlns:a16="http://schemas.microsoft.com/office/drawing/2014/main" id="{B31CEB97-6621-A85C-A356-E92BB5DBB41E}"/>
              </a:ext>
            </a:extLst>
          </p:cNvPr>
          <p:cNvSpPr/>
          <p:nvPr/>
        </p:nvSpPr>
        <p:spPr>
          <a:xfrm>
            <a:off x="4033463" y="980363"/>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4" name="Text 0">
            <a:extLst>
              <a:ext uri="{FF2B5EF4-FFF2-40B4-BE49-F238E27FC236}">
                <a16:creationId xmlns:a16="http://schemas.microsoft.com/office/drawing/2014/main" id="{4ACCD647-4F28-4AF1-14D8-F445C9B4A2AF}"/>
              </a:ext>
            </a:extLst>
          </p:cNvPr>
          <p:cNvSpPr/>
          <p:nvPr/>
        </p:nvSpPr>
        <p:spPr>
          <a:xfrm>
            <a:off x="290160" y="4070094"/>
            <a:ext cx="4556760" cy="1359648"/>
          </a:xfrm>
          <a:prstGeom prst="rect">
            <a:avLst/>
          </a:prstGeom>
          <a:noFill/>
          <a:ln/>
        </p:spPr>
        <p:txBody>
          <a:bodyPr wrap="none" lIns="0" tIns="0" rIns="0" bIns="0" rtlCol="0" anchor="ctr"/>
          <a:lstStyle/>
          <a:p>
            <a:pPr marL="0" indent="0" algn="ct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3840" dirty="0"/>
          </a:p>
        </p:txBody>
      </p:sp>
      <p:sp>
        <p:nvSpPr>
          <p:cNvPr id="46" name="Oval 45">
            <a:extLst>
              <a:ext uri="{FF2B5EF4-FFF2-40B4-BE49-F238E27FC236}">
                <a16:creationId xmlns:a16="http://schemas.microsoft.com/office/drawing/2014/main" id="{B24D52A0-1B19-5447-96A8-9B0F43B40236}"/>
              </a:ext>
            </a:extLst>
          </p:cNvPr>
          <p:cNvSpPr/>
          <p:nvPr/>
        </p:nvSpPr>
        <p:spPr>
          <a:xfrm>
            <a:off x="3691000" y="366144"/>
            <a:ext cx="5431485" cy="114179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 </a:t>
            </a:r>
            <a:endParaRPr lang="en-GB" sz="3200" dirty="0"/>
          </a:p>
        </p:txBody>
      </p:sp>
      <p:sp>
        <p:nvSpPr>
          <p:cNvPr id="6" name="Rectangle 5">
            <a:extLst>
              <a:ext uri="{FF2B5EF4-FFF2-40B4-BE49-F238E27FC236}">
                <a16:creationId xmlns:a16="http://schemas.microsoft.com/office/drawing/2014/main" id="{62B60CEB-4068-7F30-071A-448111BAFFB8}"/>
              </a:ext>
            </a:extLst>
          </p:cNvPr>
          <p:cNvSpPr/>
          <p:nvPr/>
        </p:nvSpPr>
        <p:spPr>
          <a:xfrm>
            <a:off x="580874" y="2434803"/>
            <a:ext cx="13145883" cy="29235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2" name="Rectangle 11">
            <a:extLst>
              <a:ext uri="{FF2B5EF4-FFF2-40B4-BE49-F238E27FC236}">
                <a16:creationId xmlns:a16="http://schemas.microsoft.com/office/drawing/2014/main" id="{E5A0DE39-4AD4-A59E-6729-C65B4DCAD9FF}"/>
              </a:ext>
            </a:extLst>
          </p:cNvPr>
          <p:cNvSpPr/>
          <p:nvPr/>
        </p:nvSpPr>
        <p:spPr>
          <a:xfrm>
            <a:off x="467958" y="2601088"/>
            <a:ext cx="12027049" cy="32790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849CEB1B-E37E-E045-873D-9C43C4B998CD}"/>
              </a:ext>
            </a:extLst>
          </p:cNvPr>
          <p:cNvSpPr txBox="1"/>
          <p:nvPr/>
        </p:nvSpPr>
        <p:spPr>
          <a:xfrm>
            <a:off x="4108767" y="729094"/>
            <a:ext cx="5431485" cy="830997"/>
          </a:xfrm>
          <a:prstGeom prst="rect">
            <a:avLst/>
          </a:prstGeom>
          <a:noFill/>
        </p:spPr>
        <p:txBody>
          <a:bodyPr wrap="square">
            <a:spAutoFit/>
          </a:bodyPr>
          <a:lstStyle/>
          <a:p>
            <a:pPr algn="ctr"/>
            <a:r>
              <a:rPr lang="en-GB" sz="4800" dirty="0">
                <a:solidFill>
                  <a:schemeClr val="bg1"/>
                </a:solidFill>
              </a:rPr>
              <a:t>Results</a:t>
            </a:r>
            <a:endParaRPr lang="en-GB" sz="4400" dirty="0">
              <a:solidFill>
                <a:schemeClr val="bg1"/>
              </a:solidFill>
            </a:endParaRPr>
          </a:p>
        </p:txBody>
      </p:sp>
      <p:pic>
        <p:nvPicPr>
          <p:cNvPr id="20" name="Picture 19">
            <a:extLst>
              <a:ext uri="{FF2B5EF4-FFF2-40B4-BE49-F238E27FC236}">
                <a16:creationId xmlns:a16="http://schemas.microsoft.com/office/drawing/2014/main" id="{B39086C5-2835-BA7D-8B1E-4349953BE7CD}"/>
              </a:ext>
            </a:extLst>
          </p:cNvPr>
          <p:cNvPicPr>
            <a:picLocks noChangeAspect="1"/>
          </p:cNvPicPr>
          <p:nvPr/>
        </p:nvPicPr>
        <p:blipFill>
          <a:blip r:embed="rId5"/>
          <a:srcRect t="14669"/>
          <a:stretch/>
        </p:blipFill>
        <p:spPr>
          <a:xfrm>
            <a:off x="429197" y="1801553"/>
            <a:ext cx="5431485" cy="2607039"/>
          </a:xfrm>
          <a:prstGeom prst="rect">
            <a:avLst/>
          </a:prstGeom>
        </p:spPr>
      </p:pic>
      <p:pic>
        <p:nvPicPr>
          <p:cNvPr id="22" name="Picture 21" descr="A screenshot of a computer&#10;&#10;AI-generated content may be incorrect.">
            <a:extLst>
              <a:ext uri="{FF2B5EF4-FFF2-40B4-BE49-F238E27FC236}">
                <a16:creationId xmlns:a16="http://schemas.microsoft.com/office/drawing/2014/main" id="{918D9AF9-B4BF-B3CE-4A6E-5929854ED3E7}"/>
              </a:ext>
            </a:extLst>
          </p:cNvPr>
          <p:cNvPicPr>
            <a:picLocks noChangeAspect="1"/>
          </p:cNvPicPr>
          <p:nvPr/>
        </p:nvPicPr>
        <p:blipFill>
          <a:blip r:embed="rId6"/>
          <a:srcRect t="14613" r="357"/>
          <a:stretch/>
        </p:blipFill>
        <p:spPr>
          <a:xfrm>
            <a:off x="8419556" y="1759211"/>
            <a:ext cx="5412128" cy="2608751"/>
          </a:xfrm>
          <a:prstGeom prst="rect">
            <a:avLst/>
          </a:prstGeom>
        </p:spPr>
      </p:pic>
      <p:pic>
        <p:nvPicPr>
          <p:cNvPr id="25" name="Picture 24" descr="A screenshot of a computer&#10;&#10;AI-generated content may be incorrect.">
            <a:extLst>
              <a:ext uri="{FF2B5EF4-FFF2-40B4-BE49-F238E27FC236}">
                <a16:creationId xmlns:a16="http://schemas.microsoft.com/office/drawing/2014/main" id="{9AC88AB3-B9C5-6CDD-181A-722DE05486A3}"/>
              </a:ext>
            </a:extLst>
          </p:cNvPr>
          <p:cNvPicPr>
            <a:picLocks noChangeAspect="1"/>
          </p:cNvPicPr>
          <p:nvPr/>
        </p:nvPicPr>
        <p:blipFill>
          <a:blip r:embed="rId7"/>
          <a:srcRect t="14528"/>
          <a:stretch/>
        </p:blipFill>
        <p:spPr>
          <a:xfrm>
            <a:off x="200269" y="5208127"/>
            <a:ext cx="5744880" cy="2762017"/>
          </a:xfrm>
          <a:prstGeom prst="rect">
            <a:avLst/>
          </a:prstGeom>
        </p:spPr>
      </p:pic>
      <p:pic>
        <p:nvPicPr>
          <p:cNvPr id="27" name="Picture 26" descr="A screenshot of a computer&#10;&#10;AI-generated content may be incorrect.">
            <a:extLst>
              <a:ext uri="{FF2B5EF4-FFF2-40B4-BE49-F238E27FC236}">
                <a16:creationId xmlns:a16="http://schemas.microsoft.com/office/drawing/2014/main" id="{629004FD-DCE9-CC35-964B-983EA3216F78}"/>
              </a:ext>
            </a:extLst>
          </p:cNvPr>
          <p:cNvPicPr>
            <a:picLocks noChangeAspect="1"/>
          </p:cNvPicPr>
          <p:nvPr/>
        </p:nvPicPr>
        <p:blipFill>
          <a:blip r:embed="rId8"/>
          <a:srcRect t="15995"/>
          <a:stretch/>
        </p:blipFill>
        <p:spPr>
          <a:xfrm>
            <a:off x="8432920" y="5347368"/>
            <a:ext cx="5520824" cy="2608751"/>
          </a:xfrm>
          <a:prstGeom prst="rect">
            <a:avLst/>
          </a:prstGeom>
        </p:spPr>
      </p:pic>
    </p:spTree>
    <p:extLst>
      <p:ext uri="{BB962C8B-B14F-4D97-AF65-F5344CB8AC3E}">
        <p14:creationId xmlns:p14="http://schemas.microsoft.com/office/powerpoint/2010/main" val="40184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2055"/>
            <a:ext cx="14630400" cy="8238744"/>
          </a:xfrm>
          <a:prstGeom prst="rect">
            <a:avLst/>
          </a:prstGeom>
        </p:spPr>
      </p:pic>
      <p:sp>
        <p:nvSpPr>
          <p:cNvPr id="4" name="Text 0"/>
          <p:cNvSpPr/>
          <p:nvPr/>
        </p:nvSpPr>
        <p:spPr>
          <a:xfrm>
            <a:off x="562511" y="1408176"/>
            <a:ext cx="13267944" cy="841248"/>
          </a:xfrm>
          <a:prstGeom prst="rect">
            <a:avLst/>
          </a:prstGeom>
          <a:noFill/>
          <a:ln/>
        </p:spPr>
        <p:txBody>
          <a:bodyPr wrap="none" lIns="0" tIns="0" rIns="0" bIns="0" rtlCol="0" anchor="ctr"/>
          <a:lstStyle/>
          <a:p>
            <a:pPr marL="0" indent="0" algn="l">
              <a:lnSpc>
                <a:spcPts val="6620"/>
              </a:lnSpc>
              <a:buNone/>
            </a:pPr>
            <a:r>
              <a:rPr lang="en-US" sz="5290" dirty="0">
                <a:solidFill>
                  <a:srgbClr val="F5F5F5"/>
                </a:solidFill>
                <a:latin typeface="思源黑体-思源黑体-Regular" pitchFamily="34" charset="0"/>
                <a:ea typeface="思源黑体-思源黑体-Regular" pitchFamily="34" charset="-122"/>
                <a:cs typeface="思源黑体-思源黑体-Regular" pitchFamily="34" charset="-120"/>
              </a:rPr>
              <a:t>CONTENTS</a:t>
            </a:r>
            <a:endParaRPr lang="en-US" sz="5290" dirty="0"/>
          </a:p>
        </p:txBody>
      </p:sp>
      <p:sp>
        <p:nvSpPr>
          <p:cNvPr id="5" name="Text 1"/>
          <p:cNvSpPr/>
          <p:nvPr/>
        </p:nvSpPr>
        <p:spPr>
          <a:xfrm>
            <a:off x="886968" y="2991783"/>
            <a:ext cx="2752344" cy="612648"/>
          </a:xfrm>
          <a:prstGeom prst="rect">
            <a:avLst/>
          </a:prstGeom>
          <a:noFill/>
          <a:ln/>
        </p:spPr>
        <p:txBody>
          <a:bodyPr wrap="square" lIns="0" tIns="0" rIns="0" bIns="0" rtlCol="0" anchor="ctr"/>
          <a:lstStyle/>
          <a:p>
            <a:pPr marL="0" indent="0" algn="l">
              <a:lnSpc>
                <a:spcPts val="2400"/>
              </a:lnSpc>
              <a:buNone/>
            </a:pPr>
            <a:endParaRPr lang="en-US" sz="1920" dirty="0"/>
          </a:p>
        </p:txBody>
      </p:sp>
      <p:sp>
        <p:nvSpPr>
          <p:cNvPr id="6" name="Text 2"/>
          <p:cNvSpPr/>
          <p:nvPr/>
        </p:nvSpPr>
        <p:spPr>
          <a:xfrm>
            <a:off x="886968" y="4466432"/>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4. Modelling</a:t>
            </a:r>
            <a:endParaRPr lang="en-US" sz="1920" dirty="0"/>
          </a:p>
        </p:txBody>
      </p:sp>
      <p:sp>
        <p:nvSpPr>
          <p:cNvPr id="7" name="Text 3"/>
          <p:cNvSpPr/>
          <p:nvPr/>
        </p:nvSpPr>
        <p:spPr>
          <a:xfrm>
            <a:off x="896112" y="3111425"/>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1. Introduction</a:t>
            </a:r>
            <a:endParaRPr lang="en-US" sz="1920" dirty="0"/>
          </a:p>
        </p:txBody>
      </p:sp>
      <p:sp>
        <p:nvSpPr>
          <p:cNvPr id="9" name="Text 5"/>
          <p:cNvSpPr/>
          <p:nvPr/>
        </p:nvSpPr>
        <p:spPr>
          <a:xfrm>
            <a:off x="5232781" y="4315556"/>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4. Results</a:t>
            </a:r>
            <a:endParaRPr lang="en-US" sz="1920" dirty="0"/>
          </a:p>
        </p:txBody>
      </p:sp>
      <p:sp>
        <p:nvSpPr>
          <p:cNvPr id="10" name="Text 6"/>
          <p:cNvSpPr/>
          <p:nvPr/>
        </p:nvSpPr>
        <p:spPr>
          <a:xfrm>
            <a:off x="5406878" y="3111425"/>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2. Data Description</a:t>
            </a:r>
            <a:endParaRPr lang="en-US" sz="1920" dirty="0"/>
          </a:p>
        </p:txBody>
      </p:sp>
      <p:sp>
        <p:nvSpPr>
          <p:cNvPr id="12" name="Text 8"/>
          <p:cNvSpPr/>
          <p:nvPr/>
        </p:nvSpPr>
        <p:spPr>
          <a:xfrm>
            <a:off x="10107788" y="2890580"/>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3. Data Preprocessing</a:t>
            </a:r>
            <a:endParaRPr lang="en-US" sz="1920" dirty="0"/>
          </a:p>
        </p:txBody>
      </p:sp>
      <p:sp>
        <p:nvSpPr>
          <p:cNvPr id="8" name="Text 5">
            <a:extLst>
              <a:ext uri="{FF2B5EF4-FFF2-40B4-BE49-F238E27FC236}">
                <a16:creationId xmlns:a16="http://schemas.microsoft.com/office/drawing/2014/main" id="{C9D15AA7-50CE-9865-621D-BB5C337A3B20}"/>
              </a:ext>
            </a:extLst>
          </p:cNvPr>
          <p:cNvSpPr/>
          <p:nvPr/>
        </p:nvSpPr>
        <p:spPr>
          <a:xfrm>
            <a:off x="10000211" y="4436589"/>
            <a:ext cx="2752344" cy="579568"/>
          </a:xfrm>
          <a:prstGeom prst="rect">
            <a:avLst/>
          </a:prstGeom>
          <a:noFill/>
          <a:ln/>
        </p:spPr>
        <p:txBody>
          <a:bodyPr wrap="square" lIns="0" tIns="0" rIns="0" bIns="0" rtlCol="0" anchor="ctr"/>
          <a:lstStyle/>
          <a:p>
            <a:pPr>
              <a:lnSpc>
                <a:spcPts val="2400"/>
              </a:lnSpc>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5.</a:t>
            </a:r>
            <a:r>
              <a:rPr lang="en-GB" sz="2000" dirty="0"/>
              <a:t> </a:t>
            </a:r>
            <a:r>
              <a:rPr lang="en-GB" sz="2000" dirty="0">
                <a:solidFill>
                  <a:schemeClr val="bg1"/>
                </a:solidFill>
              </a:rPr>
              <a:t>Generate Report </a:t>
            </a:r>
          </a:p>
          <a:p>
            <a:pPr marL="0" indent="0" algn="l">
              <a:lnSpc>
                <a:spcPts val="2400"/>
              </a:lnSpc>
              <a:buNone/>
            </a:pPr>
            <a:endParaRPr lang="en-US" sz="192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2"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3593592"/>
            <a:ext cx="13267944" cy="841248"/>
          </a:xfrm>
          <a:prstGeom prst="rect">
            <a:avLst/>
          </a:prstGeom>
          <a:noFill/>
          <a:ln/>
        </p:spPr>
        <p:txBody>
          <a:bodyPr wrap="none" lIns="0" tIns="0" rIns="0" bIns="0" rtlCol="0" anchor="ctr"/>
          <a:lstStyle/>
          <a:p>
            <a:pPr marL="0" indent="0" algn="ctr">
              <a:lnSpc>
                <a:spcPts val="6620"/>
              </a:lnSpc>
              <a:buNone/>
            </a:pPr>
            <a:r>
              <a:rPr lang="en-US" sz="5290" dirty="0">
                <a:solidFill>
                  <a:srgbClr val="F5F5F5"/>
                </a:solidFill>
                <a:latin typeface="思源黑体-思源黑体-Regular" pitchFamily="34" charset="0"/>
                <a:ea typeface="思源黑体-思源黑体-Regular" pitchFamily="34" charset="-122"/>
                <a:cs typeface="思源黑体-思源黑体-Regular" pitchFamily="34" charset="-120"/>
              </a:rPr>
              <a:t>Thank You</a:t>
            </a:r>
            <a:endParaRPr lang="en-US" sz="529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490472"/>
            <a:ext cx="2871216" cy="1993392"/>
          </a:xfrm>
          <a:prstGeom prst="rect">
            <a:avLst/>
          </a:prstGeom>
        </p:spPr>
      </p:pic>
      <p:pic>
        <p:nvPicPr>
          <p:cNvPr id="5" name="Image 3" descr="preencoded.png"/>
          <p:cNvPicPr>
            <a:picLocks noChangeAspect="1"/>
          </p:cNvPicPr>
          <p:nvPr/>
        </p:nvPicPr>
        <p:blipFill>
          <a:blip r:embed="rId6"/>
          <a:stretch>
            <a:fillRect/>
          </a:stretch>
        </p:blipFill>
        <p:spPr>
          <a:xfrm>
            <a:off x="685800" y="6217920"/>
            <a:ext cx="13267944" cy="27432"/>
          </a:xfrm>
          <a:prstGeom prst="rect">
            <a:avLst/>
          </a:prstGeom>
        </p:spPr>
      </p:pic>
      <p:sp>
        <p:nvSpPr>
          <p:cNvPr id="6" name="Text 0"/>
          <p:cNvSpPr/>
          <p:nvPr/>
        </p:nvSpPr>
        <p:spPr>
          <a:xfrm>
            <a:off x="923544" y="1618488"/>
            <a:ext cx="2423160" cy="274320"/>
          </a:xfrm>
          <a:prstGeom prst="rect">
            <a:avLst/>
          </a:prstGeom>
          <a:noFill/>
          <a:ln/>
        </p:spPr>
        <p:txBody>
          <a:bodyPr wrap="none" lIns="0" tIns="0" rIns="0" bIns="0" rtlCol="0" anchor="ctr"/>
          <a:lstStyle/>
          <a:p>
            <a:pPr marL="0" indent="0" algn="ctr">
              <a:lnSpc>
                <a:spcPts val="2150"/>
              </a:lnSpc>
              <a:buNone/>
            </a:pPr>
            <a:endParaRPr lang="en-US" sz="1530" dirty="0"/>
          </a:p>
        </p:txBody>
      </p:sp>
      <p:sp>
        <p:nvSpPr>
          <p:cNvPr id="7" name="Text 1"/>
          <p:cNvSpPr/>
          <p:nvPr/>
        </p:nvSpPr>
        <p:spPr>
          <a:xfrm>
            <a:off x="923544" y="2066544"/>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F5F5F5"/>
                </a:solidFill>
                <a:latin typeface="思源黑体-思源黑体-Regular" pitchFamily="34" charset="0"/>
                <a:ea typeface="思源黑体-思源黑体-Regular" pitchFamily="34" charset="-122"/>
                <a:cs typeface="思源黑体-思源黑体-Regular" pitchFamily="34" charset="-120"/>
              </a:rPr>
              <a:t>01</a:t>
            </a:r>
            <a:endParaRPr lang="en-US" sz="5290" dirty="0"/>
          </a:p>
        </p:txBody>
      </p:sp>
      <p:sp>
        <p:nvSpPr>
          <p:cNvPr id="8" name="Text 2"/>
          <p:cNvSpPr/>
          <p:nvPr/>
        </p:nvSpPr>
        <p:spPr>
          <a:xfrm>
            <a:off x="923544" y="3090672"/>
            <a:ext cx="2423160" cy="274320"/>
          </a:xfrm>
          <a:prstGeom prst="rect">
            <a:avLst/>
          </a:prstGeom>
          <a:noFill/>
          <a:ln/>
        </p:spPr>
        <p:txBody>
          <a:bodyPr wrap="none" lIns="0" tIns="0" rIns="0" bIns="0" rtlCol="0" anchor="ctr"/>
          <a:lstStyle/>
          <a:p>
            <a:pPr marL="0" indent="0" algn="ctr">
              <a:lnSpc>
                <a:spcPts val="2150"/>
              </a:lnSpc>
              <a:buNone/>
            </a:pPr>
            <a:endParaRPr lang="en-US" sz="1530" dirty="0"/>
          </a:p>
        </p:txBody>
      </p:sp>
      <p:sp>
        <p:nvSpPr>
          <p:cNvPr id="9" name="Text 3"/>
          <p:cNvSpPr/>
          <p:nvPr/>
        </p:nvSpPr>
        <p:spPr>
          <a:xfrm>
            <a:off x="685800" y="3913632"/>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0" name="Text 4"/>
          <p:cNvSpPr/>
          <p:nvPr/>
        </p:nvSpPr>
        <p:spPr>
          <a:xfrm>
            <a:off x="4160520" y="1490472"/>
            <a:ext cx="9784080"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1" name="Text 5"/>
          <p:cNvSpPr/>
          <p:nvPr/>
        </p:nvSpPr>
        <p:spPr>
          <a:xfrm>
            <a:off x="685800" y="440740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2" name="Text 6"/>
          <p:cNvSpPr/>
          <p:nvPr/>
        </p:nvSpPr>
        <p:spPr>
          <a:xfrm>
            <a:off x="685800" y="4901184"/>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3" name="Text 7"/>
          <p:cNvSpPr/>
          <p:nvPr/>
        </p:nvSpPr>
        <p:spPr>
          <a:xfrm>
            <a:off x="685800" y="5394960"/>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Introduction</a:t>
            </a:r>
            <a:endParaRPr lang="en-US" sz="3840" dirty="0"/>
          </a:p>
        </p:txBody>
      </p:sp>
      <p:sp>
        <p:nvSpPr>
          <p:cNvPr id="14" name="Text 8"/>
          <p:cNvSpPr/>
          <p:nvPr/>
        </p:nvSpPr>
        <p:spPr>
          <a:xfrm>
            <a:off x="685800" y="6464808"/>
            <a:ext cx="13267944" cy="274320"/>
          </a:xfrm>
          <a:prstGeom prst="rect">
            <a:avLst/>
          </a:prstGeom>
          <a:noFill/>
          <a:ln/>
        </p:spPr>
        <p:txBody>
          <a:bodyPr wrap="non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153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9144"/>
            <a:ext cx="14630400" cy="8238744"/>
          </a:xfrm>
          <a:prstGeom prst="rect">
            <a:avLst/>
          </a:prstGeom>
        </p:spPr>
      </p:pic>
      <p:sp>
        <p:nvSpPr>
          <p:cNvPr id="4" name="Text 0"/>
          <p:cNvSpPr/>
          <p:nvPr/>
        </p:nvSpPr>
        <p:spPr>
          <a:xfrm>
            <a:off x="685800" y="146304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Introduction</a:t>
            </a:r>
            <a:endParaRPr lang="en-US" sz="3840" dirty="0"/>
          </a:p>
        </p:txBody>
      </p:sp>
      <p:sp>
        <p:nvSpPr>
          <p:cNvPr id="5" name="Text 1"/>
          <p:cNvSpPr/>
          <p:nvPr/>
        </p:nvSpPr>
        <p:spPr>
          <a:xfrm>
            <a:off x="400692" y="2075688"/>
            <a:ext cx="6534364" cy="4458162"/>
          </a:xfrm>
          <a:prstGeom prst="rect">
            <a:avLst/>
          </a:prstGeom>
          <a:noFill/>
          <a:ln/>
        </p:spPr>
        <p:txBody>
          <a:bodyPr wrap="square" lIns="0" tIns="0" rIns="0" bIns="0" rtlCol="0" anchor="ctr"/>
          <a:lstStyle/>
          <a:p>
            <a:pPr marL="0" indent="0" algn="l">
              <a:lnSpc>
                <a:spcPts val="2150"/>
              </a:lnSpc>
              <a:buNone/>
            </a:pPr>
            <a:endParaRPr lang="en-US" sz="1530" dirty="0"/>
          </a:p>
        </p:txBody>
      </p:sp>
      <p:sp>
        <p:nvSpPr>
          <p:cNvPr id="11" name="TextBox 10">
            <a:extLst>
              <a:ext uri="{FF2B5EF4-FFF2-40B4-BE49-F238E27FC236}">
                <a16:creationId xmlns:a16="http://schemas.microsoft.com/office/drawing/2014/main" id="{A7329304-BC23-E6CE-96C2-F830F626D936}"/>
              </a:ext>
            </a:extLst>
          </p:cNvPr>
          <p:cNvSpPr txBox="1"/>
          <p:nvPr/>
        </p:nvSpPr>
        <p:spPr>
          <a:xfrm>
            <a:off x="685800" y="2281803"/>
            <a:ext cx="5941031" cy="1477328"/>
          </a:xfrm>
          <a:prstGeom prst="rect">
            <a:avLst/>
          </a:prstGeom>
          <a:noFill/>
        </p:spPr>
        <p:txBody>
          <a:bodyPr wrap="square">
            <a:spAutoFit/>
          </a:bodyPr>
          <a:lstStyle/>
          <a:p>
            <a:r>
              <a:rPr lang="en-GB" dirty="0">
                <a:solidFill>
                  <a:schemeClr val="bg1"/>
                </a:solidFill>
              </a:rPr>
              <a:t>Problem:</a:t>
            </a:r>
          </a:p>
          <a:p>
            <a:pPr marL="285750" indent="-285750">
              <a:buFont typeface="Arial" panose="020B0604020202020204" pitchFamily="34" charset="0"/>
              <a:buChar char="•"/>
            </a:pPr>
            <a:r>
              <a:rPr lang="en-GB" dirty="0">
                <a:solidFill>
                  <a:schemeClr val="bg1"/>
                </a:solidFill>
              </a:rPr>
              <a:t>TB is a leading cause of illness &amp; death worldwide, especially in children.</a:t>
            </a:r>
          </a:p>
          <a:p>
            <a:pPr marL="285750" indent="-285750">
              <a:buFont typeface="Arial" panose="020B0604020202020204" pitchFamily="34" charset="0"/>
              <a:buChar char="•"/>
            </a:pPr>
            <a:r>
              <a:rPr lang="en-GB" dirty="0" err="1">
                <a:solidFill>
                  <a:schemeClr val="bg1"/>
                </a:solidFill>
              </a:rPr>
              <a:t>Pediatric</a:t>
            </a:r>
            <a:r>
              <a:rPr lang="en-GB" dirty="0">
                <a:solidFill>
                  <a:schemeClr val="bg1"/>
                </a:solidFill>
              </a:rPr>
              <a:t> chest X-ray interpretation is difficult and prone to errors.</a:t>
            </a:r>
          </a:p>
        </p:txBody>
      </p:sp>
      <p:sp>
        <p:nvSpPr>
          <p:cNvPr id="12" name="TextBox 11">
            <a:extLst>
              <a:ext uri="{FF2B5EF4-FFF2-40B4-BE49-F238E27FC236}">
                <a16:creationId xmlns:a16="http://schemas.microsoft.com/office/drawing/2014/main" id="{A710D04C-0096-2E6C-665C-F5073852F8BD}"/>
              </a:ext>
            </a:extLst>
          </p:cNvPr>
          <p:cNvSpPr txBox="1"/>
          <p:nvPr/>
        </p:nvSpPr>
        <p:spPr>
          <a:xfrm>
            <a:off x="591621" y="3911531"/>
            <a:ext cx="5941031" cy="1754326"/>
          </a:xfrm>
          <a:prstGeom prst="rect">
            <a:avLst/>
          </a:prstGeom>
          <a:noFill/>
        </p:spPr>
        <p:txBody>
          <a:bodyPr wrap="square">
            <a:spAutoFit/>
          </a:bodyPr>
          <a:lstStyle/>
          <a:p>
            <a:r>
              <a:rPr lang="en-GB" dirty="0">
                <a:solidFill>
                  <a:schemeClr val="bg1"/>
                </a:solidFill>
              </a:rPr>
              <a:t>Solution:</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Use Deep Learning (CNNs) [</a:t>
            </a:r>
            <a:r>
              <a:rPr lang="en-GB" dirty="0" err="1">
                <a:solidFill>
                  <a:schemeClr val="bg1"/>
                </a:solidFill>
              </a:rPr>
              <a:t>EfficientNet</a:t>
            </a:r>
            <a:r>
              <a:rPr lang="ar-EG" dirty="0">
                <a:solidFill>
                  <a:schemeClr val="bg1"/>
                </a:solidFill>
              </a:rPr>
              <a:t> </a:t>
            </a:r>
            <a:r>
              <a:rPr lang="en-US" dirty="0">
                <a:solidFill>
                  <a:schemeClr val="bg1"/>
                </a:solidFill>
              </a:rPr>
              <a:t>or Resnet </a:t>
            </a:r>
            <a:r>
              <a:rPr lang="en-GB" dirty="0">
                <a:solidFill>
                  <a:schemeClr val="bg1"/>
                </a:solidFill>
              </a:rPr>
              <a:t> ] for automated chest X-ray classification.</a:t>
            </a:r>
          </a:p>
          <a:p>
            <a:pPr marL="285750" indent="-285750">
              <a:buFont typeface="Arial" panose="020B0604020202020204" pitchFamily="34" charset="0"/>
              <a:buChar char="•"/>
            </a:pPr>
            <a:r>
              <a:rPr lang="en-GB" dirty="0">
                <a:solidFill>
                  <a:schemeClr val="bg1"/>
                </a:solidFill>
              </a:rPr>
              <a:t>Apply Grad-CAM for model interpretability (highlights critical lung regions).</a:t>
            </a:r>
          </a:p>
        </p:txBody>
      </p:sp>
      <p:sp>
        <p:nvSpPr>
          <p:cNvPr id="14" name="TextBox 13">
            <a:extLst>
              <a:ext uri="{FF2B5EF4-FFF2-40B4-BE49-F238E27FC236}">
                <a16:creationId xmlns:a16="http://schemas.microsoft.com/office/drawing/2014/main" id="{5460E641-280F-388E-F740-AE62995C2460}"/>
              </a:ext>
            </a:extLst>
          </p:cNvPr>
          <p:cNvSpPr txBox="1"/>
          <p:nvPr/>
        </p:nvSpPr>
        <p:spPr>
          <a:xfrm>
            <a:off x="591621" y="6148623"/>
            <a:ext cx="7387118" cy="923330"/>
          </a:xfrm>
          <a:prstGeom prst="rect">
            <a:avLst/>
          </a:prstGeom>
          <a:noFill/>
        </p:spPr>
        <p:txBody>
          <a:bodyPr wrap="square">
            <a:spAutoFit/>
          </a:bodyPr>
          <a:lstStyle/>
          <a:p>
            <a:r>
              <a:rPr lang="en-GB" dirty="0">
                <a:solidFill>
                  <a:schemeClr val="bg1"/>
                </a:solidFill>
              </a:rPr>
              <a:t>Results:</a:t>
            </a:r>
          </a:p>
          <a:p>
            <a:pPr marL="285750" indent="-285750">
              <a:buFont typeface="Arial" panose="020B0604020202020204" pitchFamily="34" charset="0"/>
              <a:buChar char="•"/>
            </a:pPr>
            <a:r>
              <a:rPr lang="en-GB" dirty="0">
                <a:solidFill>
                  <a:schemeClr val="bg1"/>
                </a:solidFill>
              </a:rPr>
              <a:t>Model classifies Normal vs. TB with 98.6% accuracy.</a:t>
            </a:r>
          </a:p>
          <a:p>
            <a:pPr marL="285750" indent="-285750">
              <a:buFont typeface="Arial" panose="020B0604020202020204" pitchFamily="34" charset="0"/>
              <a:buChar char="•"/>
            </a:pPr>
            <a:r>
              <a:rPr lang="en-GB" dirty="0">
                <a:solidFill>
                  <a:schemeClr val="bg1"/>
                </a:solidFill>
              </a:rPr>
              <a:t>Provides reliable, explainable support for clinicians</a:t>
            </a:r>
            <a:r>
              <a:rPr lang="en-GB" dirty="0"/>
              <a:t>.</a:t>
            </a:r>
          </a:p>
        </p:txBody>
      </p:sp>
      <p:sp>
        <p:nvSpPr>
          <p:cNvPr id="15" name="Arrow: Down 14">
            <a:extLst>
              <a:ext uri="{FF2B5EF4-FFF2-40B4-BE49-F238E27FC236}">
                <a16:creationId xmlns:a16="http://schemas.microsoft.com/office/drawing/2014/main" id="{61C4A128-30F4-0278-0EE8-450593FDDFA5}"/>
              </a:ext>
            </a:extLst>
          </p:cNvPr>
          <p:cNvSpPr/>
          <p:nvPr/>
        </p:nvSpPr>
        <p:spPr>
          <a:xfrm rot="16200000">
            <a:off x="10480872" y="2324713"/>
            <a:ext cx="444890" cy="15411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GB" dirty="0"/>
          </a:p>
        </p:txBody>
      </p:sp>
      <p:sp>
        <p:nvSpPr>
          <p:cNvPr id="16" name="AutoShape 2">
            <a:extLst>
              <a:ext uri="{FF2B5EF4-FFF2-40B4-BE49-F238E27FC236}">
                <a16:creationId xmlns:a16="http://schemas.microsoft.com/office/drawing/2014/main" id="{045D1FE9-702F-0405-02F1-A04D38630972}"/>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8" name="Picture 17" descr="A x-ray of a person's chest&#10;&#10;AI-generated content may be incorrect.">
            <a:extLst>
              <a:ext uri="{FF2B5EF4-FFF2-40B4-BE49-F238E27FC236}">
                <a16:creationId xmlns:a16="http://schemas.microsoft.com/office/drawing/2014/main" id="{EB79EDBD-B6B4-5B8D-7162-4697C9790C12}"/>
              </a:ext>
            </a:extLst>
          </p:cNvPr>
          <p:cNvPicPr>
            <a:picLocks noChangeAspect="1"/>
          </p:cNvPicPr>
          <p:nvPr/>
        </p:nvPicPr>
        <p:blipFill>
          <a:blip r:embed="rId5"/>
          <a:stretch>
            <a:fillRect/>
          </a:stretch>
        </p:blipFill>
        <p:spPr>
          <a:xfrm>
            <a:off x="6768645" y="1336679"/>
            <a:ext cx="2787049" cy="3116194"/>
          </a:xfrm>
          <a:prstGeom prst="rect">
            <a:avLst/>
          </a:prstGeom>
        </p:spPr>
      </p:pic>
      <p:pic>
        <p:nvPicPr>
          <p:cNvPr id="22" name="Picture 21" descr="A close-up of a chest x-ray&#10;&#10;AI-generated content may be incorrect.">
            <a:extLst>
              <a:ext uri="{FF2B5EF4-FFF2-40B4-BE49-F238E27FC236}">
                <a16:creationId xmlns:a16="http://schemas.microsoft.com/office/drawing/2014/main" id="{5CE8691D-168E-D150-1E59-3668FA3CA59D}"/>
              </a:ext>
            </a:extLst>
          </p:cNvPr>
          <p:cNvPicPr>
            <a:picLocks noChangeAspect="1"/>
          </p:cNvPicPr>
          <p:nvPr/>
        </p:nvPicPr>
        <p:blipFill>
          <a:blip r:embed="rId6"/>
          <a:stretch>
            <a:fillRect/>
          </a:stretch>
        </p:blipFill>
        <p:spPr>
          <a:xfrm>
            <a:off x="11698098" y="1378721"/>
            <a:ext cx="2708082" cy="3074152"/>
          </a:xfrm>
          <a:prstGeom prst="rect">
            <a:avLst/>
          </a:prstGeom>
        </p:spPr>
      </p:pic>
      <p:pic>
        <p:nvPicPr>
          <p:cNvPr id="7" name="Picture 6" descr="X-ray of a chest and ribs&#10;&#10;AI-generated content may be incorrect.">
            <a:extLst>
              <a:ext uri="{FF2B5EF4-FFF2-40B4-BE49-F238E27FC236}">
                <a16:creationId xmlns:a16="http://schemas.microsoft.com/office/drawing/2014/main" id="{C09E1F0F-5A26-EE03-0980-1731B79E6B28}"/>
              </a:ext>
            </a:extLst>
          </p:cNvPr>
          <p:cNvPicPr>
            <a:picLocks noChangeAspect="1"/>
          </p:cNvPicPr>
          <p:nvPr/>
        </p:nvPicPr>
        <p:blipFill>
          <a:blip r:embed="rId7"/>
          <a:stretch>
            <a:fillRect/>
          </a:stretch>
        </p:blipFill>
        <p:spPr>
          <a:xfrm>
            <a:off x="6895702" y="4896902"/>
            <a:ext cx="2787049" cy="2787049"/>
          </a:xfrm>
          <a:prstGeom prst="rect">
            <a:avLst/>
          </a:prstGeom>
        </p:spPr>
      </p:pic>
      <p:sp>
        <p:nvSpPr>
          <p:cNvPr id="8" name="Arrow: Down 7">
            <a:extLst>
              <a:ext uri="{FF2B5EF4-FFF2-40B4-BE49-F238E27FC236}">
                <a16:creationId xmlns:a16="http://schemas.microsoft.com/office/drawing/2014/main" id="{2CC1D886-8E30-4649-80A1-D4886CAC39F4}"/>
              </a:ext>
            </a:extLst>
          </p:cNvPr>
          <p:cNvSpPr/>
          <p:nvPr/>
        </p:nvSpPr>
        <p:spPr>
          <a:xfrm rot="16200000">
            <a:off x="10633272" y="5381793"/>
            <a:ext cx="444890" cy="15411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GB" dirty="0"/>
          </a:p>
        </p:txBody>
      </p:sp>
      <p:pic>
        <p:nvPicPr>
          <p:cNvPr id="9" name="Picture 8" descr="A screenshot of a x-ray image&#10;&#10;AI-generated content may be incorrect.">
            <a:extLst>
              <a:ext uri="{FF2B5EF4-FFF2-40B4-BE49-F238E27FC236}">
                <a16:creationId xmlns:a16="http://schemas.microsoft.com/office/drawing/2014/main" id="{5EE828EA-775F-CCD4-283D-CDB71C84F826}"/>
              </a:ext>
            </a:extLst>
          </p:cNvPr>
          <p:cNvPicPr>
            <a:picLocks noChangeAspect="1"/>
          </p:cNvPicPr>
          <p:nvPr/>
        </p:nvPicPr>
        <p:blipFill>
          <a:blip r:embed="rId8"/>
          <a:stretch>
            <a:fillRect/>
          </a:stretch>
        </p:blipFill>
        <p:spPr>
          <a:xfrm>
            <a:off x="11698098" y="4660953"/>
            <a:ext cx="2895423" cy="29753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anim calcmode="lin" valueType="num">
                                      <p:cBhvr>
                                        <p:cTn id="49" dur="1000" fill="hold"/>
                                        <p:tgtEl>
                                          <p:spTgt spid="22"/>
                                        </p:tgtEl>
                                        <p:attrNameLst>
                                          <p:attrName>ppt_x</p:attrName>
                                        </p:attrNameLst>
                                      </p:cBhvr>
                                      <p:tavLst>
                                        <p:tav tm="0">
                                          <p:val>
                                            <p:strVal val="#ppt_x"/>
                                          </p:val>
                                        </p:tav>
                                        <p:tav tm="100000">
                                          <p:val>
                                            <p:strVal val="#ppt_x"/>
                                          </p:val>
                                        </p:tav>
                                      </p:tavLst>
                                    </p:anim>
                                    <p:anim calcmode="lin" valueType="num">
                                      <p:cBhvr>
                                        <p:cTn id="5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p:bldP spid="14" grpId="0"/>
      <p:bldP spid="15"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490472"/>
            <a:ext cx="2871216" cy="1993392"/>
          </a:xfrm>
          <a:prstGeom prst="rect">
            <a:avLst/>
          </a:prstGeom>
        </p:spPr>
      </p:pic>
      <p:pic>
        <p:nvPicPr>
          <p:cNvPr id="5" name="Image 3" descr="preencoded.png"/>
          <p:cNvPicPr>
            <a:picLocks noChangeAspect="1"/>
          </p:cNvPicPr>
          <p:nvPr/>
        </p:nvPicPr>
        <p:blipFill>
          <a:blip r:embed="rId6"/>
          <a:stretch>
            <a:fillRect/>
          </a:stretch>
        </p:blipFill>
        <p:spPr>
          <a:xfrm>
            <a:off x="685800" y="6217920"/>
            <a:ext cx="13267944" cy="27432"/>
          </a:xfrm>
          <a:prstGeom prst="rect">
            <a:avLst/>
          </a:prstGeom>
        </p:spPr>
      </p:pic>
      <p:sp>
        <p:nvSpPr>
          <p:cNvPr id="6" name="Text 0"/>
          <p:cNvSpPr/>
          <p:nvPr/>
        </p:nvSpPr>
        <p:spPr>
          <a:xfrm>
            <a:off x="923544" y="1618488"/>
            <a:ext cx="2423160" cy="274320"/>
          </a:xfrm>
          <a:prstGeom prst="rect">
            <a:avLst/>
          </a:prstGeom>
          <a:noFill/>
          <a:ln/>
        </p:spPr>
        <p:txBody>
          <a:bodyPr wrap="none" lIns="0" tIns="0" rIns="0" bIns="0" rtlCol="0" anchor="ctr"/>
          <a:lstStyle/>
          <a:p>
            <a:pPr marL="0" indent="0" algn="ctr">
              <a:lnSpc>
                <a:spcPts val="2150"/>
              </a:lnSpc>
              <a:buNone/>
            </a:pPr>
            <a:endParaRPr lang="en-US" sz="1530" dirty="0"/>
          </a:p>
        </p:txBody>
      </p:sp>
      <p:sp>
        <p:nvSpPr>
          <p:cNvPr id="7" name="Text 1"/>
          <p:cNvSpPr/>
          <p:nvPr/>
        </p:nvSpPr>
        <p:spPr>
          <a:xfrm>
            <a:off x="923544" y="2066544"/>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F5F5F5"/>
                </a:solidFill>
                <a:latin typeface="思源黑体-思源黑体-Regular" pitchFamily="34" charset="0"/>
                <a:ea typeface="思源黑体-思源黑体-Regular" pitchFamily="34" charset="-122"/>
                <a:cs typeface="思源黑体-思源黑体-Regular" pitchFamily="34" charset="-120"/>
              </a:rPr>
              <a:t>02</a:t>
            </a:r>
            <a:endParaRPr lang="en-US" sz="5290" dirty="0"/>
          </a:p>
        </p:txBody>
      </p:sp>
      <p:sp>
        <p:nvSpPr>
          <p:cNvPr id="8" name="Text 2"/>
          <p:cNvSpPr/>
          <p:nvPr/>
        </p:nvSpPr>
        <p:spPr>
          <a:xfrm>
            <a:off x="923544" y="3090672"/>
            <a:ext cx="2423160" cy="274320"/>
          </a:xfrm>
          <a:prstGeom prst="rect">
            <a:avLst/>
          </a:prstGeom>
          <a:noFill/>
          <a:ln/>
        </p:spPr>
        <p:txBody>
          <a:bodyPr wrap="none" lIns="0" tIns="0" rIns="0" bIns="0" rtlCol="0" anchor="ctr"/>
          <a:lstStyle/>
          <a:p>
            <a:pPr marL="0" indent="0" algn="ctr">
              <a:lnSpc>
                <a:spcPts val="2150"/>
              </a:lnSpc>
              <a:buNone/>
            </a:pPr>
            <a:endParaRPr lang="en-US" sz="1530" dirty="0"/>
          </a:p>
        </p:txBody>
      </p:sp>
      <p:sp>
        <p:nvSpPr>
          <p:cNvPr id="9" name="Text 3"/>
          <p:cNvSpPr/>
          <p:nvPr/>
        </p:nvSpPr>
        <p:spPr>
          <a:xfrm>
            <a:off x="685800" y="3913632"/>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0" name="Text 4"/>
          <p:cNvSpPr/>
          <p:nvPr/>
        </p:nvSpPr>
        <p:spPr>
          <a:xfrm>
            <a:off x="4160520" y="1490472"/>
            <a:ext cx="9784080"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1" name="Text 5"/>
          <p:cNvSpPr/>
          <p:nvPr/>
        </p:nvSpPr>
        <p:spPr>
          <a:xfrm>
            <a:off x="685800" y="440740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2" name="Text 6"/>
          <p:cNvSpPr/>
          <p:nvPr/>
        </p:nvSpPr>
        <p:spPr>
          <a:xfrm>
            <a:off x="685800" y="4901184"/>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3" name="Text 7"/>
          <p:cNvSpPr/>
          <p:nvPr/>
        </p:nvSpPr>
        <p:spPr>
          <a:xfrm>
            <a:off x="685800" y="5394960"/>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Data Description</a:t>
            </a:r>
            <a:endParaRPr lang="en-US" sz="3840" dirty="0"/>
          </a:p>
        </p:txBody>
      </p:sp>
      <p:sp>
        <p:nvSpPr>
          <p:cNvPr id="14" name="Text 8"/>
          <p:cNvSpPr/>
          <p:nvPr/>
        </p:nvSpPr>
        <p:spPr>
          <a:xfrm>
            <a:off x="685800" y="6464808"/>
            <a:ext cx="13267944" cy="274320"/>
          </a:xfrm>
          <a:prstGeom prst="rect">
            <a:avLst/>
          </a:prstGeom>
          <a:noFill/>
          <a:ln/>
        </p:spPr>
        <p:txBody>
          <a:bodyPr wrap="non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153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9144"/>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575250" y="5853897"/>
            <a:ext cx="4297680" cy="1014984"/>
          </a:xfrm>
          <a:prstGeom prst="rect">
            <a:avLst/>
          </a:prstGeom>
        </p:spPr>
      </p:pic>
      <p:pic>
        <p:nvPicPr>
          <p:cNvPr id="5" name="Image 3" descr="preencoded.png"/>
          <p:cNvPicPr>
            <a:picLocks noChangeAspect="1"/>
          </p:cNvPicPr>
          <p:nvPr/>
        </p:nvPicPr>
        <p:blipFill>
          <a:blip r:embed="rId5"/>
          <a:stretch>
            <a:fillRect/>
          </a:stretch>
        </p:blipFill>
        <p:spPr>
          <a:xfrm>
            <a:off x="5239512" y="5878051"/>
            <a:ext cx="4297680" cy="1014984"/>
          </a:xfrm>
          <a:prstGeom prst="rect">
            <a:avLst/>
          </a:prstGeom>
        </p:spPr>
      </p:pic>
      <p:pic>
        <p:nvPicPr>
          <p:cNvPr id="6" name="Image 4" descr="preencoded.png"/>
          <p:cNvPicPr>
            <a:picLocks noChangeAspect="1"/>
          </p:cNvPicPr>
          <p:nvPr/>
        </p:nvPicPr>
        <p:blipFill>
          <a:blip r:embed="rId5"/>
          <a:stretch>
            <a:fillRect/>
          </a:stretch>
        </p:blipFill>
        <p:spPr>
          <a:xfrm>
            <a:off x="9895966" y="5878051"/>
            <a:ext cx="4297680" cy="1014984"/>
          </a:xfrm>
          <a:prstGeom prst="rect">
            <a:avLst/>
          </a:prstGeom>
        </p:spPr>
      </p:pic>
      <p:pic>
        <p:nvPicPr>
          <p:cNvPr id="7" name="Image 5" descr="preencoded.png"/>
          <p:cNvPicPr>
            <a:picLocks noChangeAspect="1"/>
          </p:cNvPicPr>
          <p:nvPr/>
        </p:nvPicPr>
        <p:blipFill>
          <a:blip r:embed="rId6"/>
          <a:stretch>
            <a:fillRect/>
          </a:stretch>
        </p:blipFill>
        <p:spPr>
          <a:xfrm>
            <a:off x="590764" y="5843016"/>
            <a:ext cx="128016" cy="1014984"/>
          </a:xfrm>
          <a:prstGeom prst="rect">
            <a:avLst/>
          </a:prstGeom>
        </p:spPr>
      </p:pic>
      <p:pic>
        <p:nvPicPr>
          <p:cNvPr id="8" name="Image 6" descr="preencoded.png"/>
          <p:cNvPicPr>
            <a:picLocks noChangeAspect="1"/>
          </p:cNvPicPr>
          <p:nvPr/>
        </p:nvPicPr>
        <p:blipFill>
          <a:blip r:embed="rId6"/>
          <a:stretch>
            <a:fillRect/>
          </a:stretch>
        </p:blipFill>
        <p:spPr>
          <a:xfrm>
            <a:off x="5239512" y="5863687"/>
            <a:ext cx="128016" cy="1014984"/>
          </a:xfrm>
          <a:prstGeom prst="rect">
            <a:avLst/>
          </a:prstGeom>
        </p:spPr>
      </p:pic>
      <p:pic>
        <p:nvPicPr>
          <p:cNvPr id="9" name="Image 7" descr="preencoded.png"/>
          <p:cNvPicPr>
            <a:picLocks noChangeAspect="1"/>
          </p:cNvPicPr>
          <p:nvPr/>
        </p:nvPicPr>
        <p:blipFill>
          <a:blip r:embed="rId6"/>
          <a:stretch>
            <a:fillRect/>
          </a:stretch>
        </p:blipFill>
        <p:spPr>
          <a:xfrm>
            <a:off x="9904390" y="5874527"/>
            <a:ext cx="128016" cy="1014984"/>
          </a:xfrm>
          <a:prstGeom prst="rect">
            <a:avLst/>
          </a:prstGeom>
        </p:spPr>
      </p:pic>
      <p:sp>
        <p:nvSpPr>
          <p:cNvPr id="11" name="Text 1"/>
          <p:cNvSpPr/>
          <p:nvPr/>
        </p:nvSpPr>
        <p:spPr>
          <a:xfrm>
            <a:off x="685800" y="2121408"/>
            <a:ext cx="13267944" cy="1097280"/>
          </a:xfrm>
          <a:prstGeom prst="rect">
            <a:avLst/>
          </a:prstGeom>
          <a:noFill/>
          <a:ln/>
        </p:spPr>
        <p:txBody>
          <a:bodyPr wrap="square" lIns="0" tIns="0" rIns="0" bIns="0" rtlCol="0" anchor="ctr"/>
          <a:lstStyle/>
          <a:p>
            <a:pPr marL="0" indent="0" algn="l">
              <a:lnSpc>
                <a:spcPts val="2150"/>
              </a:lnSpc>
              <a:buNone/>
            </a:pPr>
            <a:endParaRPr lang="en-US" sz="1530" dirty="0"/>
          </a:p>
        </p:txBody>
      </p:sp>
      <p:sp>
        <p:nvSpPr>
          <p:cNvPr id="12" name="Text 2"/>
          <p:cNvSpPr/>
          <p:nvPr/>
        </p:nvSpPr>
        <p:spPr>
          <a:xfrm>
            <a:off x="685800" y="3429000"/>
            <a:ext cx="13267944" cy="548640"/>
          </a:xfrm>
          <a:prstGeom prst="rect">
            <a:avLst/>
          </a:prstGeom>
          <a:noFill/>
          <a:ln/>
        </p:spPr>
        <p:txBody>
          <a:bodyPr wrap="square" lIns="0" tIns="0" rIns="0" bIns="0" rtlCol="0" anchor="ctr"/>
          <a:lstStyle/>
          <a:p>
            <a:pPr marL="0" indent="0" algn="l">
              <a:lnSpc>
                <a:spcPts val="2150"/>
              </a:lnSpc>
              <a:buNone/>
            </a:pPr>
            <a:endParaRPr lang="en-US" sz="1530" dirty="0"/>
          </a:p>
        </p:txBody>
      </p:sp>
      <p:sp>
        <p:nvSpPr>
          <p:cNvPr id="13" name="Text 3"/>
          <p:cNvSpPr/>
          <p:nvPr/>
        </p:nvSpPr>
        <p:spPr>
          <a:xfrm>
            <a:off x="978408" y="4325112"/>
            <a:ext cx="3776472" cy="310896"/>
          </a:xfrm>
          <a:prstGeom prst="rect">
            <a:avLst/>
          </a:prstGeom>
          <a:noFill/>
          <a:ln/>
        </p:spPr>
        <p:txBody>
          <a:bodyPr wrap="none" lIns="0" tIns="0" rIns="0" bIns="0" rtlCol="0" anchor="ctr"/>
          <a:lstStyle/>
          <a:p>
            <a:pPr marL="0" indent="0" algn="l">
              <a:lnSpc>
                <a:spcPts val="2400"/>
              </a:lnSpc>
              <a:buNone/>
            </a:pPr>
            <a:endParaRPr lang="en-US" sz="1920" dirty="0"/>
          </a:p>
        </p:txBody>
      </p:sp>
      <p:sp>
        <p:nvSpPr>
          <p:cNvPr id="14" name="Text 4"/>
          <p:cNvSpPr/>
          <p:nvPr/>
        </p:nvSpPr>
        <p:spPr>
          <a:xfrm>
            <a:off x="978408" y="4800600"/>
            <a:ext cx="3776472"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5" name="Text 5"/>
          <p:cNvSpPr/>
          <p:nvPr/>
        </p:nvSpPr>
        <p:spPr>
          <a:xfrm>
            <a:off x="685800" y="5422392"/>
            <a:ext cx="13267944" cy="822960"/>
          </a:xfrm>
          <a:prstGeom prst="rect">
            <a:avLst/>
          </a:prstGeom>
          <a:noFill/>
          <a:ln/>
        </p:spPr>
        <p:txBody>
          <a:bodyPr wrap="square" lIns="0" tIns="0" rIns="0" bIns="0" rtlCol="0" anchor="ctr"/>
          <a:lstStyle/>
          <a:p>
            <a:pPr marL="0" indent="0" algn="l">
              <a:lnSpc>
                <a:spcPts val="2150"/>
              </a:lnSpc>
              <a:buNone/>
            </a:pPr>
            <a:endParaRPr lang="en-US" sz="1530" dirty="0"/>
          </a:p>
        </p:txBody>
      </p:sp>
      <p:sp>
        <p:nvSpPr>
          <p:cNvPr id="16" name="Text 6"/>
          <p:cNvSpPr/>
          <p:nvPr/>
        </p:nvSpPr>
        <p:spPr>
          <a:xfrm>
            <a:off x="685800" y="6455664"/>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7" name="Text 7"/>
          <p:cNvSpPr/>
          <p:nvPr/>
        </p:nvSpPr>
        <p:spPr>
          <a:xfrm>
            <a:off x="5468112" y="4325112"/>
            <a:ext cx="3776472" cy="310896"/>
          </a:xfrm>
          <a:prstGeom prst="rect">
            <a:avLst/>
          </a:prstGeom>
          <a:noFill/>
          <a:ln/>
        </p:spPr>
        <p:txBody>
          <a:bodyPr wrap="none" lIns="0" tIns="0" rIns="0" bIns="0" rtlCol="0" anchor="ctr"/>
          <a:lstStyle/>
          <a:p>
            <a:pPr marL="0" indent="0" algn="l">
              <a:lnSpc>
                <a:spcPts val="2400"/>
              </a:lnSpc>
              <a:buNone/>
            </a:pPr>
            <a:endParaRPr lang="en-US" sz="1920" dirty="0"/>
          </a:p>
        </p:txBody>
      </p:sp>
      <p:sp>
        <p:nvSpPr>
          <p:cNvPr id="18" name="Text 8"/>
          <p:cNvSpPr/>
          <p:nvPr/>
        </p:nvSpPr>
        <p:spPr>
          <a:xfrm>
            <a:off x="5468112" y="4800600"/>
            <a:ext cx="3776472"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9" name="Text 9"/>
          <p:cNvSpPr/>
          <p:nvPr/>
        </p:nvSpPr>
        <p:spPr>
          <a:xfrm>
            <a:off x="10369656" y="5948563"/>
            <a:ext cx="3776472" cy="310896"/>
          </a:xfrm>
          <a:prstGeom prst="rect">
            <a:avLst/>
          </a:prstGeom>
          <a:noFill/>
          <a:ln/>
        </p:spPr>
        <p:txBody>
          <a:bodyPr wrap="none" lIns="0" tIns="0" rIns="0" bIns="0" rtlCol="0" anchor="ctr"/>
          <a:lstStyle/>
          <a:p>
            <a:pPr marL="0" indent="0" algn="l">
              <a:lnSpc>
                <a:spcPts val="2400"/>
              </a:lnSpc>
              <a:buNone/>
            </a:pPr>
            <a:r>
              <a:rPr lang="en-US" sz="1920" dirty="0">
                <a:solidFill>
                  <a:srgbClr val="F5F5F5"/>
                </a:solidFill>
                <a:latin typeface="思源黑体-思源黑体-Regular" pitchFamily="34" charset="0"/>
                <a:ea typeface="思源黑体-思源黑体-Regular" pitchFamily="34" charset="-122"/>
                <a:cs typeface="思源黑体-思源黑体-Regular" pitchFamily="34" charset="-120"/>
              </a:rPr>
              <a:t>Test set</a:t>
            </a:r>
            <a:endParaRPr lang="en-US" sz="1920" dirty="0"/>
          </a:p>
        </p:txBody>
      </p:sp>
      <p:sp>
        <p:nvSpPr>
          <p:cNvPr id="20" name="Text 10"/>
          <p:cNvSpPr/>
          <p:nvPr/>
        </p:nvSpPr>
        <p:spPr>
          <a:xfrm>
            <a:off x="10307309" y="6393732"/>
            <a:ext cx="3776472" cy="274320"/>
          </a:xfrm>
          <a:prstGeom prst="rect">
            <a:avLst/>
          </a:prstGeom>
          <a:noFill/>
          <a:ln/>
        </p:spPr>
        <p:txBody>
          <a:bodyPr wrap="non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631 images</a:t>
            </a:r>
            <a:endParaRPr lang="en-US" sz="1530" dirty="0"/>
          </a:p>
        </p:txBody>
      </p:sp>
      <p:pic>
        <p:nvPicPr>
          <p:cNvPr id="21" name="Image 2" descr="preencoded.png">
            <a:extLst>
              <a:ext uri="{FF2B5EF4-FFF2-40B4-BE49-F238E27FC236}">
                <a16:creationId xmlns:a16="http://schemas.microsoft.com/office/drawing/2014/main" id="{0786F8F7-DE02-6CED-6F52-8EF06CAB5221}"/>
              </a:ext>
            </a:extLst>
          </p:cNvPr>
          <p:cNvPicPr>
            <a:picLocks noChangeAspect="1"/>
          </p:cNvPicPr>
          <p:nvPr/>
        </p:nvPicPr>
        <p:blipFill>
          <a:blip r:embed="rId5"/>
          <a:stretch>
            <a:fillRect/>
          </a:stretch>
        </p:blipFill>
        <p:spPr>
          <a:xfrm>
            <a:off x="1608214" y="3741799"/>
            <a:ext cx="4297680" cy="1014984"/>
          </a:xfrm>
          <a:prstGeom prst="rect">
            <a:avLst/>
          </a:prstGeom>
        </p:spPr>
      </p:pic>
      <p:sp>
        <p:nvSpPr>
          <p:cNvPr id="23" name="TextBox 22">
            <a:extLst>
              <a:ext uri="{FF2B5EF4-FFF2-40B4-BE49-F238E27FC236}">
                <a16:creationId xmlns:a16="http://schemas.microsoft.com/office/drawing/2014/main" id="{158DB0FB-C0ED-1C71-05D4-DC53849918FB}"/>
              </a:ext>
            </a:extLst>
          </p:cNvPr>
          <p:cNvSpPr txBox="1"/>
          <p:nvPr/>
        </p:nvSpPr>
        <p:spPr>
          <a:xfrm>
            <a:off x="705287" y="5908636"/>
            <a:ext cx="7315200" cy="384080"/>
          </a:xfrm>
          <a:prstGeom prst="rect">
            <a:avLst/>
          </a:prstGeom>
          <a:noFill/>
        </p:spPr>
        <p:txBody>
          <a:bodyPr wrap="square">
            <a:spAutoFit/>
          </a:bodyPr>
          <a:lstStyle/>
          <a:p>
            <a:pPr marL="0" indent="0" algn="l">
              <a:lnSpc>
                <a:spcPts val="2400"/>
              </a:lnSpc>
              <a:buNone/>
            </a:pPr>
            <a:r>
              <a:rPr lang="en-US" sz="1800" dirty="0">
                <a:solidFill>
                  <a:srgbClr val="F5F5F5"/>
                </a:solidFill>
                <a:latin typeface="思源黑体-思源黑体-Regular" pitchFamily="34" charset="0"/>
                <a:ea typeface="思源黑体-思源黑体-Regular" pitchFamily="34" charset="-122"/>
                <a:cs typeface="思源黑体-思源黑体-Regular" pitchFamily="34" charset="-120"/>
              </a:rPr>
              <a:t>Training set</a:t>
            </a:r>
            <a:endParaRPr lang="en-US" sz="1800" dirty="0"/>
          </a:p>
        </p:txBody>
      </p:sp>
      <p:sp>
        <p:nvSpPr>
          <p:cNvPr id="25" name="TextBox 24">
            <a:extLst>
              <a:ext uri="{FF2B5EF4-FFF2-40B4-BE49-F238E27FC236}">
                <a16:creationId xmlns:a16="http://schemas.microsoft.com/office/drawing/2014/main" id="{48D4DC26-A37A-66E6-67AB-16F9597CB0DA}"/>
              </a:ext>
            </a:extLst>
          </p:cNvPr>
          <p:cNvSpPr txBox="1"/>
          <p:nvPr/>
        </p:nvSpPr>
        <p:spPr>
          <a:xfrm>
            <a:off x="813816" y="6361389"/>
            <a:ext cx="2586930" cy="364843"/>
          </a:xfrm>
          <a:prstGeom prst="rect">
            <a:avLst/>
          </a:prstGeom>
          <a:noFill/>
        </p:spPr>
        <p:txBody>
          <a:bodyPr wrap="square">
            <a:spAutoFit/>
          </a:bodyPr>
          <a:lstStyle/>
          <a:p>
            <a:pPr marL="0" indent="0" algn="l">
              <a:lnSpc>
                <a:spcPts val="2150"/>
              </a:lnSpc>
              <a:buNone/>
            </a:pPr>
            <a:r>
              <a:rPr lang="en-US" sz="1800" dirty="0">
                <a:solidFill>
                  <a:srgbClr val="F5F5F5"/>
                </a:solidFill>
                <a:latin typeface="思源黑体-思源黑体-Regular" pitchFamily="34" charset="0"/>
                <a:ea typeface="思源黑体-思源黑体-Regular" pitchFamily="34" charset="-122"/>
                <a:cs typeface="思源黑体-思源黑体-Regular" pitchFamily="34" charset="-120"/>
              </a:rPr>
              <a:t> 2,939 images</a:t>
            </a:r>
            <a:endParaRPr lang="en-US" sz="1800" dirty="0"/>
          </a:p>
        </p:txBody>
      </p:sp>
      <p:sp>
        <p:nvSpPr>
          <p:cNvPr id="27" name="TextBox 26">
            <a:extLst>
              <a:ext uri="{FF2B5EF4-FFF2-40B4-BE49-F238E27FC236}">
                <a16:creationId xmlns:a16="http://schemas.microsoft.com/office/drawing/2014/main" id="{DB09114E-A66E-4EF7-71FB-8A8139D2A467}"/>
              </a:ext>
            </a:extLst>
          </p:cNvPr>
          <p:cNvSpPr txBox="1"/>
          <p:nvPr/>
        </p:nvSpPr>
        <p:spPr>
          <a:xfrm>
            <a:off x="5471931" y="5919673"/>
            <a:ext cx="3875035" cy="384080"/>
          </a:xfrm>
          <a:prstGeom prst="rect">
            <a:avLst/>
          </a:prstGeom>
          <a:noFill/>
        </p:spPr>
        <p:txBody>
          <a:bodyPr wrap="square">
            <a:spAutoFit/>
          </a:bodyPr>
          <a:lstStyle/>
          <a:p>
            <a:pPr marL="0" indent="0" algn="l">
              <a:lnSpc>
                <a:spcPts val="2400"/>
              </a:lnSpc>
              <a:buNone/>
            </a:pPr>
            <a:r>
              <a:rPr lang="en-US" sz="1800" dirty="0">
                <a:solidFill>
                  <a:srgbClr val="F5F5F5"/>
                </a:solidFill>
                <a:latin typeface="思源黑体-思源黑体-Regular" pitchFamily="34" charset="0"/>
                <a:ea typeface="思源黑体-思源黑体-Regular" pitchFamily="34" charset="-122"/>
                <a:cs typeface="思源黑体-思源黑体-Regular" pitchFamily="34" charset="-120"/>
              </a:rPr>
              <a:t>Validation set</a:t>
            </a:r>
            <a:endParaRPr lang="en-US" sz="1800" dirty="0"/>
          </a:p>
        </p:txBody>
      </p:sp>
      <p:sp>
        <p:nvSpPr>
          <p:cNvPr id="29" name="TextBox 28">
            <a:extLst>
              <a:ext uri="{FF2B5EF4-FFF2-40B4-BE49-F238E27FC236}">
                <a16:creationId xmlns:a16="http://schemas.microsoft.com/office/drawing/2014/main" id="{D4305D6F-A7DD-C59C-602A-EC34E4B6886B}"/>
              </a:ext>
            </a:extLst>
          </p:cNvPr>
          <p:cNvSpPr txBox="1"/>
          <p:nvPr/>
        </p:nvSpPr>
        <p:spPr>
          <a:xfrm>
            <a:off x="5472530" y="6413734"/>
            <a:ext cx="3565543" cy="364843"/>
          </a:xfrm>
          <a:prstGeom prst="rect">
            <a:avLst/>
          </a:prstGeom>
          <a:noFill/>
        </p:spPr>
        <p:txBody>
          <a:bodyPr wrap="square">
            <a:spAutoFit/>
          </a:bodyPr>
          <a:lstStyle/>
          <a:p>
            <a:pPr marL="0" indent="0" algn="l">
              <a:lnSpc>
                <a:spcPts val="2150"/>
              </a:lnSpc>
              <a:buNone/>
            </a:pPr>
            <a:r>
              <a:rPr lang="en-US" sz="1800" dirty="0">
                <a:solidFill>
                  <a:srgbClr val="F5F5F5"/>
                </a:solidFill>
                <a:latin typeface="思源黑体-思源黑体-Regular" pitchFamily="34" charset="0"/>
                <a:ea typeface="思源黑体-思源黑体-Regular" pitchFamily="34" charset="-122"/>
                <a:cs typeface="思源黑体-思源黑体-Regular" pitchFamily="34" charset="-120"/>
              </a:rPr>
              <a:t> 630 images</a:t>
            </a:r>
            <a:endParaRPr lang="en-US" sz="1800" dirty="0"/>
          </a:p>
        </p:txBody>
      </p:sp>
      <p:pic>
        <p:nvPicPr>
          <p:cNvPr id="30" name="Image 2" descr="preencoded.png">
            <a:extLst>
              <a:ext uri="{FF2B5EF4-FFF2-40B4-BE49-F238E27FC236}">
                <a16:creationId xmlns:a16="http://schemas.microsoft.com/office/drawing/2014/main" id="{CB6411AC-7655-FC72-2C8A-C42860D151D7}"/>
              </a:ext>
            </a:extLst>
          </p:cNvPr>
          <p:cNvPicPr>
            <a:picLocks noChangeAspect="1"/>
          </p:cNvPicPr>
          <p:nvPr/>
        </p:nvPicPr>
        <p:blipFill>
          <a:blip r:embed="rId5"/>
          <a:stretch>
            <a:fillRect/>
          </a:stretch>
        </p:blipFill>
        <p:spPr>
          <a:xfrm>
            <a:off x="7883566" y="3721600"/>
            <a:ext cx="4297680" cy="1014984"/>
          </a:xfrm>
          <a:prstGeom prst="rect">
            <a:avLst/>
          </a:prstGeom>
        </p:spPr>
      </p:pic>
      <p:pic>
        <p:nvPicPr>
          <p:cNvPr id="31" name="Image 5" descr="preencoded.png">
            <a:extLst>
              <a:ext uri="{FF2B5EF4-FFF2-40B4-BE49-F238E27FC236}">
                <a16:creationId xmlns:a16="http://schemas.microsoft.com/office/drawing/2014/main" id="{16FA0190-97F1-F02F-8188-2B6D0E5E6207}"/>
              </a:ext>
            </a:extLst>
          </p:cNvPr>
          <p:cNvPicPr>
            <a:picLocks noChangeAspect="1"/>
          </p:cNvPicPr>
          <p:nvPr/>
        </p:nvPicPr>
        <p:blipFill>
          <a:blip r:embed="rId6"/>
          <a:stretch>
            <a:fillRect/>
          </a:stretch>
        </p:blipFill>
        <p:spPr>
          <a:xfrm>
            <a:off x="1608214" y="3726423"/>
            <a:ext cx="128016" cy="1014984"/>
          </a:xfrm>
          <a:prstGeom prst="rect">
            <a:avLst/>
          </a:prstGeom>
        </p:spPr>
      </p:pic>
      <p:pic>
        <p:nvPicPr>
          <p:cNvPr id="32" name="Image 5" descr="preencoded.png">
            <a:extLst>
              <a:ext uri="{FF2B5EF4-FFF2-40B4-BE49-F238E27FC236}">
                <a16:creationId xmlns:a16="http://schemas.microsoft.com/office/drawing/2014/main" id="{A03AE525-75F6-FCBE-0A96-3994D97A4632}"/>
              </a:ext>
            </a:extLst>
          </p:cNvPr>
          <p:cNvPicPr>
            <a:picLocks noChangeAspect="1"/>
          </p:cNvPicPr>
          <p:nvPr/>
        </p:nvPicPr>
        <p:blipFill>
          <a:blip r:embed="rId6"/>
          <a:stretch>
            <a:fillRect/>
          </a:stretch>
        </p:blipFill>
        <p:spPr>
          <a:xfrm>
            <a:off x="7892471" y="3712464"/>
            <a:ext cx="128016" cy="1014984"/>
          </a:xfrm>
          <a:prstGeom prst="rect">
            <a:avLst/>
          </a:prstGeom>
        </p:spPr>
      </p:pic>
      <p:sp>
        <p:nvSpPr>
          <p:cNvPr id="33" name="TextBox 32">
            <a:extLst>
              <a:ext uri="{FF2B5EF4-FFF2-40B4-BE49-F238E27FC236}">
                <a16:creationId xmlns:a16="http://schemas.microsoft.com/office/drawing/2014/main" id="{13FAC448-D38E-4650-E96E-C2591C39390E}"/>
              </a:ext>
            </a:extLst>
          </p:cNvPr>
          <p:cNvSpPr txBox="1"/>
          <p:nvPr/>
        </p:nvSpPr>
        <p:spPr>
          <a:xfrm>
            <a:off x="1950138" y="3816037"/>
            <a:ext cx="2520148" cy="384080"/>
          </a:xfrm>
          <a:prstGeom prst="rect">
            <a:avLst/>
          </a:prstGeom>
          <a:noFill/>
        </p:spPr>
        <p:txBody>
          <a:bodyPr wrap="square">
            <a:spAutoFit/>
          </a:bodyPr>
          <a:lstStyle/>
          <a:p>
            <a:pPr marL="0" indent="0" algn="l">
              <a:lnSpc>
                <a:spcPts val="2400"/>
              </a:lnSpc>
              <a:buNone/>
            </a:pPr>
            <a:r>
              <a:rPr lang="en-US" dirty="0">
                <a:solidFill>
                  <a:srgbClr val="F5F5F5"/>
                </a:solidFill>
                <a:latin typeface="思源黑体-思源黑体-Regular" pitchFamily="34" charset="0"/>
                <a:ea typeface="思源黑体-思源黑体-Regular" pitchFamily="34" charset="-122"/>
              </a:rPr>
              <a:t>Normal </a:t>
            </a:r>
            <a:endParaRPr lang="en-US" sz="1800" dirty="0"/>
          </a:p>
        </p:txBody>
      </p:sp>
      <p:sp>
        <p:nvSpPr>
          <p:cNvPr id="34" name="TextBox 33">
            <a:extLst>
              <a:ext uri="{FF2B5EF4-FFF2-40B4-BE49-F238E27FC236}">
                <a16:creationId xmlns:a16="http://schemas.microsoft.com/office/drawing/2014/main" id="{360CBF46-C35D-19D0-EC85-D5F9C9663E5F}"/>
              </a:ext>
            </a:extLst>
          </p:cNvPr>
          <p:cNvSpPr txBox="1"/>
          <p:nvPr/>
        </p:nvSpPr>
        <p:spPr>
          <a:xfrm>
            <a:off x="8114769" y="3790754"/>
            <a:ext cx="2520148" cy="384080"/>
          </a:xfrm>
          <a:prstGeom prst="rect">
            <a:avLst/>
          </a:prstGeom>
          <a:noFill/>
        </p:spPr>
        <p:txBody>
          <a:bodyPr wrap="square">
            <a:spAutoFit/>
          </a:bodyPr>
          <a:lstStyle/>
          <a:p>
            <a:pPr marL="0" indent="0" algn="l">
              <a:lnSpc>
                <a:spcPts val="2400"/>
              </a:lnSpc>
              <a:buNone/>
            </a:pPr>
            <a:r>
              <a:rPr lang="en-US" dirty="0">
                <a:solidFill>
                  <a:srgbClr val="F5F5F5"/>
                </a:solidFill>
                <a:latin typeface="思源黑体-思源黑体-Regular" pitchFamily="34" charset="0"/>
                <a:ea typeface="思源黑体-思源黑体-Regular" pitchFamily="34" charset="-122"/>
              </a:rPr>
              <a:t>Tuberculosis</a:t>
            </a:r>
            <a:endParaRPr lang="en-US" sz="1800" dirty="0"/>
          </a:p>
        </p:txBody>
      </p:sp>
      <p:sp>
        <p:nvSpPr>
          <p:cNvPr id="35" name="TextBox 34">
            <a:extLst>
              <a:ext uri="{FF2B5EF4-FFF2-40B4-BE49-F238E27FC236}">
                <a16:creationId xmlns:a16="http://schemas.microsoft.com/office/drawing/2014/main" id="{5DF3AF38-AA15-7023-0DD9-1C185745A859}"/>
              </a:ext>
            </a:extLst>
          </p:cNvPr>
          <p:cNvSpPr txBox="1"/>
          <p:nvPr/>
        </p:nvSpPr>
        <p:spPr>
          <a:xfrm>
            <a:off x="1950138" y="4224957"/>
            <a:ext cx="2520148" cy="384080"/>
          </a:xfrm>
          <a:prstGeom prst="rect">
            <a:avLst/>
          </a:prstGeom>
          <a:noFill/>
        </p:spPr>
        <p:txBody>
          <a:bodyPr wrap="square">
            <a:spAutoFit/>
          </a:bodyPr>
          <a:lstStyle/>
          <a:p>
            <a:pPr marL="0" indent="0" algn="l">
              <a:lnSpc>
                <a:spcPts val="2400"/>
              </a:lnSpc>
              <a:buNone/>
            </a:pPr>
            <a:r>
              <a:rPr lang="en-US" sz="1800" dirty="0">
                <a:solidFill>
                  <a:srgbClr val="F5F5F5"/>
                </a:solidFill>
                <a:latin typeface="思源黑体-思源黑体-Regular" pitchFamily="34" charset="0"/>
                <a:ea typeface="思源黑体-思源黑体-Regular" pitchFamily="34" charset="-122"/>
              </a:rPr>
              <a:t>3500 images</a:t>
            </a:r>
            <a:endParaRPr lang="en-US" sz="1800" dirty="0"/>
          </a:p>
        </p:txBody>
      </p:sp>
      <p:sp>
        <p:nvSpPr>
          <p:cNvPr id="36" name="TextBox 35">
            <a:extLst>
              <a:ext uri="{FF2B5EF4-FFF2-40B4-BE49-F238E27FC236}">
                <a16:creationId xmlns:a16="http://schemas.microsoft.com/office/drawing/2014/main" id="{FBAEF928-1C1D-4D80-1C18-DFEBFF2C715F}"/>
              </a:ext>
            </a:extLst>
          </p:cNvPr>
          <p:cNvSpPr txBox="1"/>
          <p:nvPr/>
        </p:nvSpPr>
        <p:spPr>
          <a:xfrm>
            <a:off x="8097474" y="4254278"/>
            <a:ext cx="2520148" cy="384080"/>
          </a:xfrm>
          <a:prstGeom prst="rect">
            <a:avLst/>
          </a:prstGeom>
          <a:noFill/>
        </p:spPr>
        <p:txBody>
          <a:bodyPr wrap="square">
            <a:spAutoFit/>
          </a:bodyPr>
          <a:lstStyle/>
          <a:p>
            <a:pPr marL="0" indent="0" algn="l">
              <a:lnSpc>
                <a:spcPts val="2400"/>
              </a:lnSpc>
              <a:buNone/>
            </a:pPr>
            <a:r>
              <a:rPr lang="en-US" sz="1800" dirty="0">
                <a:solidFill>
                  <a:srgbClr val="F5F5F5"/>
                </a:solidFill>
                <a:latin typeface="思源黑体-思源黑体-Regular" pitchFamily="34" charset="0"/>
                <a:ea typeface="思源黑体-思源黑体-Regular" pitchFamily="34" charset="-122"/>
              </a:rPr>
              <a:t>700 images</a:t>
            </a:r>
            <a:endParaRPr lang="en-US" sz="1800" dirty="0"/>
          </a:p>
        </p:txBody>
      </p:sp>
      <p:pic>
        <p:nvPicPr>
          <p:cNvPr id="37" name="Image 2" descr="preencoded.png">
            <a:extLst>
              <a:ext uri="{FF2B5EF4-FFF2-40B4-BE49-F238E27FC236}">
                <a16:creationId xmlns:a16="http://schemas.microsoft.com/office/drawing/2014/main" id="{E5BA86DE-C4C6-9F62-B1A7-E7C73924B235}"/>
              </a:ext>
            </a:extLst>
          </p:cNvPr>
          <p:cNvPicPr>
            <a:picLocks noChangeAspect="1"/>
          </p:cNvPicPr>
          <p:nvPr/>
        </p:nvPicPr>
        <p:blipFill>
          <a:blip r:embed="rId5"/>
          <a:stretch>
            <a:fillRect/>
          </a:stretch>
        </p:blipFill>
        <p:spPr>
          <a:xfrm>
            <a:off x="4880738" y="1609352"/>
            <a:ext cx="4297680" cy="1014984"/>
          </a:xfrm>
          <a:prstGeom prst="rect">
            <a:avLst/>
          </a:prstGeom>
        </p:spPr>
      </p:pic>
      <p:sp>
        <p:nvSpPr>
          <p:cNvPr id="38" name="TextBox 37">
            <a:extLst>
              <a:ext uri="{FF2B5EF4-FFF2-40B4-BE49-F238E27FC236}">
                <a16:creationId xmlns:a16="http://schemas.microsoft.com/office/drawing/2014/main" id="{7C5A8FC6-10FF-B7CE-73E0-4C07CD93A4BD}"/>
              </a:ext>
            </a:extLst>
          </p:cNvPr>
          <p:cNvSpPr txBox="1"/>
          <p:nvPr/>
        </p:nvSpPr>
        <p:spPr>
          <a:xfrm>
            <a:off x="5111941" y="1678506"/>
            <a:ext cx="2520148" cy="384080"/>
          </a:xfrm>
          <a:prstGeom prst="rect">
            <a:avLst/>
          </a:prstGeom>
          <a:noFill/>
        </p:spPr>
        <p:txBody>
          <a:bodyPr wrap="square">
            <a:spAutoFit/>
          </a:bodyPr>
          <a:lstStyle/>
          <a:p>
            <a:pPr marL="0" indent="0" algn="l">
              <a:lnSpc>
                <a:spcPts val="2400"/>
              </a:lnSpc>
              <a:buNone/>
            </a:pPr>
            <a:r>
              <a:rPr lang="en-US" sz="1800" dirty="0">
                <a:solidFill>
                  <a:srgbClr val="F5F5F5"/>
                </a:solidFill>
                <a:latin typeface="思源黑体-思源黑体-Regular" pitchFamily="34" charset="0"/>
                <a:ea typeface="思源黑体-思源黑体-Regular" pitchFamily="34" charset="-122"/>
              </a:rPr>
              <a:t>Data </a:t>
            </a:r>
            <a:endParaRPr lang="en-US" sz="1800" dirty="0"/>
          </a:p>
        </p:txBody>
      </p:sp>
      <p:sp>
        <p:nvSpPr>
          <p:cNvPr id="39" name="TextBox 38">
            <a:extLst>
              <a:ext uri="{FF2B5EF4-FFF2-40B4-BE49-F238E27FC236}">
                <a16:creationId xmlns:a16="http://schemas.microsoft.com/office/drawing/2014/main" id="{05C6ED9C-1A55-076A-5DD5-925FA2B4416F}"/>
              </a:ext>
            </a:extLst>
          </p:cNvPr>
          <p:cNvSpPr txBox="1"/>
          <p:nvPr/>
        </p:nvSpPr>
        <p:spPr>
          <a:xfrm>
            <a:off x="5094646" y="2142030"/>
            <a:ext cx="2520148" cy="384080"/>
          </a:xfrm>
          <a:prstGeom prst="rect">
            <a:avLst/>
          </a:prstGeom>
          <a:noFill/>
        </p:spPr>
        <p:txBody>
          <a:bodyPr wrap="square">
            <a:spAutoFit/>
          </a:bodyPr>
          <a:lstStyle/>
          <a:p>
            <a:pPr marL="0" indent="0" algn="l">
              <a:lnSpc>
                <a:spcPts val="2400"/>
              </a:lnSpc>
              <a:buNone/>
            </a:pPr>
            <a:r>
              <a:rPr lang="en-US" dirty="0">
                <a:solidFill>
                  <a:srgbClr val="F5F5F5"/>
                </a:solidFill>
                <a:latin typeface="思源黑体-思源黑体-Regular" pitchFamily="34" charset="0"/>
                <a:ea typeface="思源黑体-思源黑体-Regular" pitchFamily="34" charset="-122"/>
              </a:rPr>
              <a:t>4200</a:t>
            </a:r>
            <a:r>
              <a:rPr lang="en-US" sz="1800" dirty="0">
                <a:solidFill>
                  <a:srgbClr val="F5F5F5"/>
                </a:solidFill>
                <a:latin typeface="思源黑体-思源黑体-Regular" pitchFamily="34" charset="0"/>
                <a:ea typeface="思源黑体-思源黑体-Regular" pitchFamily="34" charset="-122"/>
              </a:rPr>
              <a:t> images</a:t>
            </a:r>
            <a:endParaRPr lang="en-US" sz="1800" dirty="0"/>
          </a:p>
        </p:txBody>
      </p:sp>
      <p:pic>
        <p:nvPicPr>
          <p:cNvPr id="40" name="Image 5" descr="preencoded.png">
            <a:extLst>
              <a:ext uri="{FF2B5EF4-FFF2-40B4-BE49-F238E27FC236}">
                <a16:creationId xmlns:a16="http://schemas.microsoft.com/office/drawing/2014/main" id="{4EBB1A3D-6B88-2DB0-840A-9BFBD6ECDD1A}"/>
              </a:ext>
            </a:extLst>
          </p:cNvPr>
          <p:cNvPicPr>
            <a:picLocks noChangeAspect="1"/>
          </p:cNvPicPr>
          <p:nvPr/>
        </p:nvPicPr>
        <p:blipFill>
          <a:blip r:embed="rId6"/>
          <a:stretch>
            <a:fillRect/>
          </a:stretch>
        </p:blipFill>
        <p:spPr>
          <a:xfrm>
            <a:off x="4874420" y="1609352"/>
            <a:ext cx="128016" cy="10149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0"/>
                                        <p:tgtEl>
                                          <p:spTgt spid="35"/>
                                        </p:tgtEl>
                                      </p:cBhvr>
                                    </p:animEffect>
                                    <p:anim calcmode="lin" valueType="num">
                                      <p:cBhvr>
                                        <p:cTn id="26" dur="1000" fill="hold"/>
                                        <p:tgtEl>
                                          <p:spTgt spid="35"/>
                                        </p:tgtEl>
                                        <p:attrNameLst>
                                          <p:attrName>ppt_x</p:attrName>
                                        </p:attrNameLst>
                                      </p:cBhvr>
                                      <p:tavLst>
                                        <p:tav tm="0">
                                          <p:val>
                                            <p:strVal val="#ppt_x"/>
                                          </p:val>
                                        </p:tav>
                                        <p:tav tm="100000">
                                          <p:val>
                                            <p:strVal val="#ppt_x"/>
                                          </p:val>
                                        </p:tav>
                                      </p:tavLst>
                                    </p:anim>
                                    <p:anim calcmode="lin" valueType="num">
                                      <p:cBhvr>
                                        <p:cTn id="27" dur="1000" fill="hold"/>
                                        <p:tgtEl>
                                          <p:spTgt spid="3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1000"/>
                                        <p:tgtEl>
                                          <p:spTgt spid="33"/>
                                        </p:tgtEl>
                                      </p:cBhvr>
                                    </p:animEffect>
                                    <p:anim calcmode="lin" valueType="num">
                                      <p:cBhvr>
                                        <p:cTn id="31" dur="1000" fill="hold"/>
                                        <p:tgtEl>
                                          <p:spTgt spid="33"/>
                                        </p:tgtEl>
                                        <p:attrNameLst>
                                          <p:attrName>ppt_x</p:attrName>
                                        </p:attrNameLst>
                                      </p:cBhvr>
                                      <p:tavLst>
                                        <p:tav tm="0">
                                          <p:val>
                                            <p:strVal val="#ppt_x"/>
                                          </p:val>
                                        </p:tav>
                                        <p:tav tm="100000">
                                          <p:val>
                                            <p:strVal val="#ppt_x"/>
                                          </p:val>
                                        </p:tav>
                                      </p:tavLst>
                                    </p:anim>
                                    <p:anim calcmode="lin" valueType="num">
                                      <p:cBhvr>
                                        <p:cTn id="32" dur="1000" fill="hold"/>
                                        <p:tgtEl>
                                          <p:spTgt spid="33"/>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anim calcmode="lin" valueType="num">
                                      <p:cBhvr>
                                        <p:cTn id="36" dur="1000" fill="hold"/>
                                        <p:tgtEl>
                                          <p:spTgt spid="31"/>
                                        </p:tgtEl>
                                        <p:attrNameLst>
                                          <p:attrName>ppt_x</p:attrName>
                                        </p:attrNameLst>
                                      </p:cBhvr>
                                      <p:tavLst>
                                        <p:tav tm="0">
                                          <p:val>
                                            <p:strVal val="#ppt_x"/>
                                          </p:val>
                                        </p:tav>
                                        <p:tav tm="100000">
                                          <p:val>
                                            <p:strVal val="#ppt_x"/>
                                          </p:val>
                                        </p:tav>
                                      </p:tavLst>
                                    </p:anim>
                                    <p:anim calcmode="lin" valueType="num">
                                      <p:cBhvr>
                                        <p:cTn id="37" dur="1000" fill="hold"/>
                                        <p:tgtEl>
                                          <p:spTgt spid="31"/>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1000"/>
                                        <p:tgtEl>
                                          <p:spTgt spid="34"/>
                                        </p:tgtEl>
                                      </p:cBhvr>
                                    </p:animEffect>
                                    <p:anim calcmode="lin" valueType="num">
                                      <p:cBhvr>
                                        <p:cTn id="53" dur="1000" fill="hold"/>
                                        <p:tgtEl>
                                          <p:spTgt spid="34"/>
                                        </p:tgtEl>
                                        <p:attrNameLst>
                                          <p:attrName>ppt_x</p:attrName>
                                        </p:attrNameLst>
                                      </p:cBhvr>
                                      <p:tavLst>
                                        <p:tav tm="0">
                                          <p:val>
                                            <p:strVal val="#ppt_x"/>
                                          </p:val>
                                        </p:tav>
                                        <p:tav tm="100000">
                                          <p:val>
                                            <p:strVal val="#ppt_x"/>
                                          </p:val>
                                        </p:tav>
                                      </p:tavLst>
                                    </p:anim>
                                    <p:anim calcmode="lin" valueType="num">
                                      <p:cBhvr>
                                        <p:cTn id="54" dur="1000" fill="hold"/>
                                        <p:tgtEl>
                                          <p:spTgt spid="3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1000"/>
                                        <p:tgtEl>
                                          <p:spTgt spid="32"/>
                                        </p:tgtEl>
                                      </p:cBhvr>
                                    </p:animEffect>
                                    <p:anim calcmode="lin" valueType="num">
                                      <p:cBhvr>
                                        <p:cTn id="63" dur="1000" fill="hold"/>
                                        <p:tgtEl>
                                          <p:spTgt spid="32"/>
                                        </p:tgtEl>
                                        <p:attrNameLst>
                                          <p:attrName>ppt_x</p:attrName>
                                        </p:attrNameLst>
                                      </p:cBhvr>
                                      <p:tavLst>
                                        <p:tav tm="0">
                                          <p:val>
                                            <p:strVal val="#ppt_x"/>
                                          </p:val>
                                        </p:tav>
                                        <p:tav tm="100000">
                                          <p:val>
                                            <p:strVal val="#ppt_x"/>
                                          </p:val>
                                        </p:tav>
                                      </p:tavLst>
                                    </p:anim>
                                    <p:anim calcmode="lin" valueType="num">
                                      <p:cBhvr>
                                        <p:cTn id="6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additive="base">
                                        <p:cTn id="81" dur="500" fill="hold"/>
                                        <p:tgtEl>
                                          <p:spTgt spid="7"/>
                                        </p:tgtEl>
                                        <p:attrNameLst>
                                          <p:attrName>ppt_x</p:attrName>
                                        </p:attrNameLst>
                                      </p:cBhvr>
                                      <p:tavLst>
                                        <p:tav tm="0">
                                          <p:val>
                                            <p:strVal val="#ppt_x"/>
                                          </p:val>
                                        </p:tav>
                                        <p:tav tm="100000">
                                          <p:val>
                                            <p:strVal val="#ppt_x"/>
                                          </p:val>
                                        </p:tav>
                                      </p:tavLst>
                                    </p:anim>
                                    <p:anim calcmode="lin" valueType="num">
                                      <p:cBhvr additive="base">
                                        <p:cTn id="82" dur="500" fill="hold"/>
                                        <p:tgtEl>
                                          <p:spTgt spid="7"/>
                                        </p:tgtEl>
                                        <p:attrNameLst>
                                          <p:attrName>ppt_y</p:attrName>
                                        </p:attrNameLst>
                                      </p:cBhvr>
                                      <p:tavLst>
                                        <p:tav tm="0">
                                          <p:val>
                                            <p:strVal val="1+#ppt_h/2"/>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1000"/>
                                        <p:tgtEl>
                                          <p:spTgt spid="27"/>
                                        </p:tgtEl>
                                      </p:cBhvr>
                                    </p:animEffect>
                                    <p:anim calcmode="lin" valueType="num">
                                      <p:cBhvr>
                                        <p:cTn id="86" dur="1000" fill="hold"/>
                                        <p:tgtEl>
                                          <p:spTgt spid="27"/>
                                        </p:tgtEl>
                                        <p:attrNameLst>
                                          <p:attrName>ppt_x</p:attrName>
                                        </p:attrNameLst>
                                      </p:cBhvr>
                                      <p:tavLst>
                                        <p:tav tm="0">
                                          <p:val>
                                            <p:strVal val="#ppt_x"/>
                                          </p:val>
                                        </p:tav>
                                        <p:tav tm="100000">
                                          <p:val>
                                            <p:strVal val="#ppt_x"/>
                                          </p:val>
                                        </p:tav>
                                      </p:tavLst>
                                    </p:anim>
                                    <p:anim calcmode="lin" valueType="num">
                                      <p:cBhvr>
                                        <p:cTn id="87" dur="1000" fill="hold"/>
                                        <p:tgtEl>
                                          <p:spTgt spid="27"/>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1000"/>
                                        <p:tgtEl>
                                          <p:spTgt spid="29"/>
                                        </p:tgtEl>
                                      </p:cBhvr>
                                    </p:animEffect>
                                    <p:anim calcmode="lin" valueType="num">
                                      <p:cBhvr>
                                        <p:cTn id="91" dur="1000" fill="hold"/>
                                        <p:tgtEl>
                                          <p:spTgt spid="29"/>
                                        </p:tgtEl>
                                        <p:attrNameLst>
                                          <p:attrName>ppt_x</p:attrName>
                                        </p:attrNameLst>
                                      </p:cBhvr>
                                      <p:tavLst>
                                        <p:tav tm="0">
                                          <p:val>
                                            <p:strVal val="#ppt_x"/>
                                          </p:val>
                                        </p:tav>
                                        <p:tav tm="100000">
                                          <p:val>
                                            <p:strVal val="#ppt_x"/>
                                          </p:val>
                                        </p:tav>
                                      </p:tavLst>
                                    </p:anim>
                                    <p:anim calcmode="lin" valueType="num">
                                      <p:cBhvr>
                                        <p:cTn id="92" dur="1000" fill="hold"/>
                                        <p:tgtEl>
                                          <p:spTgt spid="29"/>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fade">
                                      <p:cBhvr>
                                        <p:cTn id="95" dur="1000"/>
                                        <p:tgtEl>
                                          <p:spTgt spid="8"/>
                                        </p:tgtEl>
                                      </p:cBhvr>
                                    </p:animEffect>
                                    <p:anim calcmode="lin" valueType="num">
                                      <p:cBhvr>
                                        <p:cTn id="96" dur="1000" fill="hold"/>
                                        <p:tgtEl>
                                          <p:spTgt spid="8"/>
                                        </p:tgtEl>
                                        <p:attrNameLst>
                                          <p:attrName>ppt_x</p:attrName>
                                        </p:attrNameLst>
                                      </p:cBhvr>
                                      <p:tavLst>
                                        <p:tav tm="0">
                                          <p:val>
                                            <p:strVal val="#ppt_x"/>
                                          </p:val>
                                        </p:tav>
                                        <p:tav tm="100000">
                                          <p:val>
                                            <p:strVal val="#ppt_x"/>
                                          </p:val>
                                        </p:tav>
                                      </p:tavLst>
                                    </p:anim>
                                    <p:anim calcmode="lin" valueType="num">
                                      <p:cBhvr>
                                        <p:cTn id="97" dur="1000" fill="hold"/>
                                        <p:tgtEl>
                                          <p:spTgt spid="8"/>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1000"/>
                                        <p:tgtEl>
                                          <p:spTgt spid="5"/>
                                        </p:tgtEl>
                                      </p:cBhvr>
                                    </p:animEffect>
                                    <p:anim calcmode="lin" valueType="num">
                                      <p:cBhvr>
                                        <p:cTn id="101" dur="1000" fill="hold"/>
                                        <p:tgtEl>
                                          <p:spTgt spid="5"/>
                                        </p:tgtEl>
                                        <p:attrNameLst>
                                          <p:attrName>ppt_x</p:attrName>
                                        </p:attrNameLst>
                                      </p:cBhvr>
                                      <p:tavLst>
                                        <p:tav tm="0">
                                          <p:val>
                                            <p:strVal val="#ppt_x"/>
                                          </p:val>
                                        </p:tav>
                                        <p:tav tm="100000">
                                          <p:val>
                                            <p:strVal val="#ppt_x"/>
                                          </p:val>
                                        </p:tav>
                                      </p:tavLst>
                                    </p:anim>
                                    <p:anim calcmode="lin" valueType="num">
                                      <p:cBhvr>
                                        <p:cTn id="10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500" fill="hold"/>
                                        <p:tgtEl>
                                          <p:spTgt spid="20"/>
                                        </p:tgtEl>
                                        <p:attrNameLst>
                                          <p:attrName>ppt_x</p:attrName>
                                        </p:attrNameLst>
                                      </p:cBhvr>
                                      <p:tavLst>
                                        <p:tav tm="0">
                                          <p:val>
                                            <p:strVal val="#ppt_x"/>
                                          </p:val>
                                        </p:tav>
                                        <p:tav tm="100000">
                                          <p:val>
                                            <p:strVal val="#ppt_x"/>
                                          </p:val>
                                        </p:tav>
                                      </p:tavLst>
                                    </p:anim>
                                    <p:anim calcmode="lin" valueType="num">
                                      <p:cBhvr additive="base">
                                        <p:cTn id="108" dur="500" fill="hold"/>
                                        <p:tgtEl>
                                          <p:spTgt spid="20"/>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6"/>
                                        </p:tgtEl>
                                        <p:attrNameLst>
                                          <p:attrName>style.visibility</p:attrName>
                                        </p:attrNameLst>
                                      </p:cBhvr>
                                      <p:to>
                                        <p:strVal val="visible"/>
                                      </p:to>
                                    </p:set>
                                    <p:anim calcmode="lin" valueType="num">
                                      <p:cBhvr additive="base">
                                        <p:cTn id="111" dur="500" fill="hold"/>
                                        <p:tgtEl>
                                          <p:spTgt spid="6"/>
                                        </p:tgtEl>
                                        <p:attrNameLst>
                                          <p:attrName>ppt_x</p:attrName>
                                        </p:attrNameLst>
                                      </p:cBhvr>
                                      <p:tavLst>
                                        <p:tav tm="0">
                                          <p:val>
                                            <p:strVal val="#ppt_x"/>
                                          </p:val>
                                        </p:tav>
                                        <p:tav tm="100000">
                                          <p:val>
                                            <p:strVal val="#ppt_x"/>
                                          </p:val>
                                        </p:tav>
                                      </p:tavLst>
                                    </p:anim>
                                    <p:anim calcmode="lin" valueType="num">
                                      <p:cBhvr additive="base">
                                        <p:cTn id="112" dur="500" fill="hold"/>
                                        <p:tgtEl>
                                          <p:spTgt spid="6"/>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9"/>
                                        </p:tgtEl>
                                        <p:attrNameLst>
                                          <p:attrName>style.visibility</p:attrName>
                                        </p:attrNameLst>
                                      </p:cBhvr>
                                      <p:to>
                                        <p:strVal val="visible"/>
                                      </p:to>
                                    </p:set>
                                    <p:anim calcmode="lin" valueType="num">
                                      <p:cBhvr additive="base">
                                        <p:cTn id="115" dur="500" fill="hold"/>
                                        <p:tgtEl>
                                          <p:spTgt spid="19"/>
                                        </p:tgtEl>
                                        <p:attrNameLst>
                                          <p:attrName>ppt_x</p:attrName>
                                        </p:attrNameLst>
                                      </p:cBhvr>
                                      <p:tavLst>
                                        <p:tav tm="0">
                                          <p:val>
                                            <p:strVal val="#ppt_x"/>
                                          </p:val>
                                        </p:tav>
                                        <p:tav tm="100000">
                                          <p:val>
                                            <p:strVal val="#ppt_x"/>
                                          </p:val>
                                        </p:tav>
                                      </p:tavLst>
                                    </p:anim>
                                    <p:anim calcmode="lin" valueType="num">
                                      <p:cBhvr additive="base">
                                        <p:cTn id="116" dur="500" fill="hold"/>
                                        <p:tgtEl>
                                          <p:spTgt spid="19"/>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9"/>
                                        </p:tgtEl>
                                        <p:attrNameLst>
                                          <p:attrName>style.visibility</p:attrName>
                                        </p:attrNameLst>
                                      </p:cBhvr>
                                      <p:to>
                                        <p:strVal val="visible"/>
                                      </p:to>
                                    </p:set>
                                    <p:anim calcmode="lin" valueType="num">
                                      <p:cBhvr additive="base">
                                        <p:cTn id="119" dur="500" fill="hold"/>
                                        <p:tgtEl>
                                          <p:spTgt spid="9"/>
                                        </p:tgtEl>
                                        <p:attrNameLst>
                                          <p:attrName>ppt_x</p:attrName>
                                        </p:attrNameLst>
                                      </p:cBhvr>
                                      <p:tavLst>
                                        <p:tav tm="0">
                                          <p:val>
                                            <p:strVal val="#ppt_x"/>
                                          </p:val>
                                        </p:tav>
                                        <p:tav tm="100000">
                                          <p:val>
                                            <p:strVal val="#ppt_x"/>
                                          </p:val>
                                        </p:tav>
                                      </p:tavLst>
                                    </p:anim>
                                    <p:anim calcmode="lin" valueType="num">
                                      <p:cBhvr additive="base">
                                        <p:cTn id="1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p:bldP spid="25" grpId="0"/>
      <p:bldP spid="27" grpId="0"/>
      <p:bldP spid="29" grpId="0"/>
      <p:bldP spid="33" grpId="0"/>
      <p:bldP spid="34" grpId="0"/>
      <p:bldP spid="35" grpId="0"/>
      <p:bldP spid="36" grpId="0"/>
      <p:bldP spid="3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1490472"/>
            <a:ext cx="2871216" cy="1993392"/>
          </a:xfrm>
          <a:prstGeom prst="rect">
            <a:avLst/>
          </a:prstGeom>
        </p:spPr>
      </p:pic>
      <p:pic>
        <p:nvPicPr>
          <p:cNvPr id="5" name="Image 3" descr="preencoded.png"/>
          <p:cNvPicPr>
            <a:picLocks noChangeAspect="1"/>
          </p:cNvPicPr>
          <p:nvPr/>
        </p:nvPicPr>
        <p:blipFill>
          <a:blip r:embed="rId6"/>
          <a:stretch>
            <a:fillRect/>
          </a:stretch>
        </p:blipFill>
        <p:spPr>
          <a:xfrm>
            <a:off x="685800" y="6217920"/>
            <a:ext cx="13267944" cy="27432"/>
          </a:xfrm>
          <a:prstGeom prst="rect">
            <a:avLst/>
          </a:prstGeom>
        </p:spPr>
      </p:pic>
      <p:sp>
        <p:nvSpPr>
          <p:cNvPr id="6" name="Text 0"/>
          <p:cNvSpPr/>
          <p:nvPr/>
        </p:nvSpPr>
        <p:spPr>
          <a:xfrm>
            <a:off x="923544" y="1618488"/>
            <a:ext cx="2423160" cy="274320"/>
          </a:xfrm>
          <a:prstGeom prst="rect">
            <a:avLst/>
          </a:prstGeom>
          <a:noFill/>
          <a:ln/>
        </p:spPr>
        <p:txBody>
          <a:bodyPr wrap="none" lIns="0" tIns="0" rIns="0" bIns="0" rtlCol="0" anchor="ctr"/>
          <a:lstStyle/>
          <a:p>
            <a:pPr marL="0" indent="0" algn="ctr">
              <a:lnSpc>
                <a:spcPts val="2150"/>
              </a:lnSpc>
              <a:buNone/>
            </a:pPr>
            <a:endParaRPr lang="en-US" sz="1530" dirty="0"/>
          </a:p>
        </p:txBody>
      </p:sp>
      <p:sp>
        <p:nvSpPr>
          <p:cNvPr id="7" name="Text 1"/>
          <p:cNvSpPr/>
          <p:nvPr/>
        </p:nvSpPr>
        <p:spPr>
          <a:xfrm>
            <a:off x="923544" y="2066544"/>
            <a:ext cx="2423160" cy="841248"/>
          </a:xfrm>
          <a:prstGeom prst="rect">
            <a:avLst/>
          </a:prstGeom>
          <a:noFill/>
          <a:ln/>
        </p:spPr>
        <p:txBody>
          <a:bodyPr wrap="none" lIns="0" tIns="0" rIns="0" bIns="0" rtlCol="0" anchor="ctr"/>
          <a:lstStyle/>
          <a:p>
            <a:pPr marL="0" indent="0" algn="ctr">
              <a:lnSpc>
                <a:spcPts val="6620"/>
              </a:lnSpc>
              <a:buNone/>
            </a:pPr>
            <a:r>
              <a:rPr lang="en-US" sz="5290" dirty="0">
                <a:solidFill>
                  <a:srgbClr val="F5F5F5"/>
                </a:solidFill>
                <a:latin typeface="思源黑体-思源黑体-Regular" pitchFamily="34" charset="0"/>
                <a:ea typeface="思源黑体-思源黑体-Regular" pitchFamily="34" charset="-122"/>
                <a:cs typeface="思源黑体-思源黑体-Regular" pitchFamily="34" charset="-120"/>
              </a:rPr>
              <a:t>03</a:t>
            </a:r>
            <a:endParaRPr lang="en-US" sz="5290" dirty="0"/>
          </a:p>
        </p:txBody>
      </p:sp>
      <p:sp>
        <p:nvSpPr>
          <p:cNvPr id="8" name="Text 2"/>
          <p:cNvSpPr/>
          <p:nvPr/>
        </p:nvSpPr>
        <p:spPr>
          <a:xfrm>
            <a:off x="923544" y="3090672"/>
            <a:ext cx="2423160" cy="274320"/>
          </a:xfrm>
          <a:prstGeom prst="rect">
            <a:avLst/>
          </a:prstGeom>
          <a:noFill/>
          <a:ln/>
        </p:spPr>
        <p:txBody>
          <a:bodyPr wrap="none" lIns="0" tIns="0" rIns="0" bIns="0" rtlCol="0" anchor="ctr"/>
          <a:lstStyle/>
          <a:p>
            <a:pPr marL="0" indent="0" algn="ctr">
              <a:lnSpc>
                <a:spcPts val="2150"/>
              </a:lnSpc>
              <a:buNone/>
            </a:pPr>
            <a:endParaRPr lang="en-US" sz="1530" dirty="0"/>
          </a:p>
        </p:txBody>
      </p:sp>
      <p:sp>
        <p:nvSpPr>
          <p:cNvPr id="9" name="Text 3"/>
          <p:cNvSpPr/>
          <p:nvPr/>
        </p:nvSpPr>
        <p:spPr>
          <a:xfrm>
            <a:off x="685800" y="3913632"/>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0" name="Text 4"/>
          <p:cNvSpPr/>
          <p:nvPr/>
        </p:nvSpPr>
        <p:spPr>
          <a:xfrm>
            <a:off x="4160520" y="1490472"/>
            <a:ext cx="9784080"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1" name="Text 5"/>
          <p:cNvSpPr/>
          <p:nvPr/>
        </p:nvSpPr>
        <p:spPr>
          <a:xfrm>
            <a:off x="685800" y="440740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2" name="Text 6"/>
          <p:cNvSpPr/>
          <p:nvPr/>
        </p:nvSpPr>
        <p:spPr>
          <a:xfrm>
            <a:off x="685800" y="4901184"/>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13" name="Text 7"/>
          <p:cNvSpPr/>
          <p:nvPr/>
        </p:nvSpPr>
        <p:spPr>
          <a:xfrm>
            <a:off x="685800" y="5394960"/>
            <a:ext cx="13267944" cy="612648"/>
          </a:xfrm>
          <a:prstGeom prst="rect">
            <a:avLst/>
          </a:prstGeom>
          <a:noFill/>
          <a:ln/>
        </p:spPr>
        <p:txBody>
          <a:bodyPr wrap="none" lIns="0" tIns="0" rIns="0" bIns="0" rtlCol="0" anchor="ctr"/>
          <a:lstStyle/>
          <a:p>
            <a:pPr marL="0" indent="0" algn="r">
              <a:lnSpc>
                <a:spcPts val="4800"/>
              </a:lnSpc>
              <a:buNone/>
            </a:pPr>
            <a:r>
              <a:rPr lang="en-US" sz="3840" dirty="0">
                <a:solidFill>
                  <a:srgbClr val="F5F5F5"/>
                </a:solidFill>
                <a:latin typeface="思源黑体-思源黑体-Regular" pitchFamily="34" charset="0"/>
                <a:ea typeface="思源黑体-思源黑体-Regular" pitchFamily="34" charset="-122"/>
                <a:cs typeface="思源黑体-思源黑体-Regular" pitchFamily="34" charset="-120"/>
              </a:rPr>
              <a:t>Data Preprocessing</a:t>
            </a:r>
            <a:endParaRPr lang="en-US" sz="3840" dirty="0"/>
          </a:p>
        </p:txBody>
      </p:sp>
      <p:sp>
        <p:nvSpPr>
          <p:cNvPr id="14" name="Text 8"/>
          <p:cNvSpPr/>
          <p:nvPr/>
        </p:nvSpPr>
        <p:spPr>
          <a:xfrm>
            <a:off x="685800" y="6464808"/>
            <a:ext cx="13267944" cy="274320"/>
          </a:xfrm>
          <a:prstGeom prst="rect">
            <a:avLst/>
          </a:prstGeom>
          <a:noFill/>
          <a:ln/>
        </p:spPr>
        <p:txBody>
          <a:bodyPr wrap="none" lIns="0" tIns="0" rIns="0" bIns="0" rtlCol="0" anchor="ctr"/>
          <a:lstStyle/>
          <a:p>
            <a:pPr marL="0" indent="0" algn="l">
              <a:lnSpc>
                <a:spcPts val="2150"/>
              </a:lnSpc>
              <a:buNone/>
            </a:pPr>
            <a:r>
              <a:rPr lang="en-US" sz="153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153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50D4E-D5E8-30E5-FBFB-59C8CF664B6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DFBCAF7-48A5-92AE-7853-77D9AEA416AD}"/>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10169E6B-CD72-CF82-204E-802542703C42}"/>
              </a:ext>
            </a:extLst>
          </p:cNvPr>
          <p:cNvPicPr>
            <a:picLocks noChangeAspect="1"/>
          </p:cNvPicPr>
          <p:nvPr/>
        </p:nvPicPr>
        <p:blipFill>
          <a:blip r:embed="rId4"/>
          <a:stretch>
            <a:fillRect/>
          </a:stretch>
        </p:blipFill>
        <p:spPr>
          <a:xfrm>
            <a:off x="0" y="0"/>
            <a:ext cx="14630400" cy="8238744"/>
          </a:xfrm>
          <a:prstGeom prst="rect">
            <a:avLst/>
          </a:prstGeom>
        </p:spPr>
      </p:pic>
      <p:sp>
        <p:nvSpPr>
          <p:cNvPr id="10" name="Text 0">
            <a:extLst>
              <a:ext uri="{FF2B5EF4-FFF2-40B4-BE49-F238E27FC236}">
                <a16:creationId xmlns:a16="http://schemas.microsoft.com/office/drawing/2014/main" id="{54F0D5A7-2FC7-3B45-DC9C-2192C8DFE200}"/>
              </a:ext>
            </a:extLst>
          </p:cNvPr>
          <p:cNvSpPr/>
          <p:nvPr/>
        </p:nvSpPr>
        <p:spPr>
          <a:xfrm>
            <a:off x="685800" y="923544"/>
            <a:ext cx="13267944" cy="338328"/>
          </a:xfrm>
          <a:prstGeom prst="rect">
            <a:avLst/>
          </a:prstGeom>
          <a:noFill/>
          <a:ln/>
        </p:spPr>
        <p:txBody>
          <a:bodyPr wrap="none" lIns="0" tIns="0" rIns="0" bIns="0" rtlCol="0" anchor="ctr"/>
          <a:lstStyle/>
          <a:p>
            <a:pPr marL="0" indent="0" algn="l">
              <a:lnSpc>
                <a:spcPts val="2640"/>
              </a:lnSpc>
              <a:buNone/>
            </a:pPr>
            <a:r>
              <a:rPr lang="en-US" sz="2110" dirty="0">
                <a:solidFill>
                  <a:srgbClr val="F5F5F5"/>
                </a:solidFill>
                <a:latin typeface="思源黑体-思源黑体-Regular" pitchFamily="34" charset="0"/>
                <a:ea typeface="思源黑体-思源黑体-Regular" pitchFamily="34" charset="-122"/>
                <a:cs typeface="思源黑体-思源黑体-Regular" pitchFamily="34" charset="-120"/>
              </a:rPr>
              <a:t>Data Preprocessing</a:t>
            </a:r>
            <a:endParaRPr lang="en-US" sz="2110" dirty="0"/>
          </a:p>
        </p:txBody>
      </p:sp>
      <p:sp>
        <p:nvSpPr>
          <p:cNvPr id="30" name="TextBox 29">
            <a:extLst>
              <a:ext uri="{FF2B5EF4-FFF2-40B4-BE49-F238E27FC236}">
                <a16:creationId xmlns:a16="http://schemas.microsoft.com/office/drawing/2014/main" id="{3E684188-414A-E257-27D8-450F031B0676}"/>
              </a:ext>
            </a:extLst>
          </p:cNvPr>
          <p:cNvSpPr txBox="1"/>
          <p:nvPr/>
        </p:nvSpPr>
        <p:spPr>
          <a:xfrm>
            <a:off x="717907" y="1621119"/>
            <a:ext cx="5745822" cy="2031325"/>
          </a:xfrm>
          <a:prstGeom prst="rect">
            <a:avLst/>
          </a:prstGeom>
          <a:noFill/>
        </p:spPr>
        <p:txBody>
          <a:bodyPr wrap="square">
            <a:spAutoFit/>
          </a:bodyPr>
          <a:lstStyle/>
          <a:p>
            <a:r>
              <a:rPr lang="en-GB" dirty="0">
                <a:solidFill>
                  <a:schemeClr val="bg1"/>
                </a:solidFill>
              </a:rPr>
              <a:t>Image Preprocessing</a:t>
            </a:r>
            <a:r>
              <a:rPr lang="ar-EG" dirty="0">
                <a:solidFill>
                  <a:schemeClr val="bg1"/>
                </a:solidFill>
              </a:rPr>
              <a:t>:</a:t>
            </a:r>
          </a:p>
          <a:p>
            <a:pPr marL="285750" indent="-285750">
              <a:buFont typeface="Arial" panose="020B0604020202020204" pitchFamily="34" charset="0"/>
              <a:buChar char="•"/>
            </a:pPr>
            <a:r>
              <a:rPr lang="en-GB" dirty="0">
                <a:solidFill>
                  <a:schemeClr val="bg1"/>
                </a:solidFill>
              </a:rPr>
              <a:t>All images were converted to RGB to standardize the input format.</a:t>
            </a:r>
            <a:endParaRPr lang="ar-EG" dirty="0">
              <a:solidFill>
                <a:schemeClr val="bg1"/>
              </a:solidFill>
            </a:endParaRPr>
          </a:p>
          <a:p>
            <a:endParaRPr lang="ar-EG" dirty="0">
              <a:solidFill>
                <a:schemeClr val="bg1"/>
              </a:solidFill>
            </a:endParaRPr>
          </a:p>
          <a:p>
            <a:pPr marL="285750" indent="-285750">
              <a:buFont typeface="Arial" panose="020B0604020202020204" pitchFamily="34" charset="0"/>
              <a:buChar char="•"/>
            </a:pPr>
            <a:r>
              <a:rPr lang="en-GB" dirty="0">
                <a:solidFill>
                  <a:schemeClr val="bg1"/>
                </a:solidFill>
              </a:rPr>
              <a:t>Images were resized to 224×224 pixels, which is the input size required by CNN models such as </a:t>
            </a:r>
            <a:r>
              <a:rPr lang="en-GB" dirty="0" err="1">
                <a:solidFill>
                  <a:schemeClr val="bg1"/>
                </a:solidFill>
              </a:rPr>
              <a:t>EfficientNet</a:t>
            </a:r>
            <a:r>
              <a:rPr lang="en-GB" dirty="0">
                <a:solidFill>
                  <a:schemeClr val="bg1"/>
                </a:solidFill>
              </a:rPr>
              <a:t> and </a:t>
            </a:r>
            <a:r>
              <a:rPr lang="en-GB" dirty="0" err="1">
                <a:solidFill>
                  <a:schemeClr val="bg1"/>
                </a:solidFill>
              </a:rPr>
              <a:t>ResNet</a:t>
            </a:r>
            <a:r>
              <a:rPr lang="en-GB" dirty="0">
                <a:solidFill>
                  <a:schemeClr val="bg1"/>
                </a:solidFill>
              </a:rPr>
              <a:t>.</a:t>
            </a:r>
          </a:p>
        </p:txBody>
      </p:sp>
      <p:sp>
        <p:nvSpPr>
          <p:cNvPr id="34" name="TextBox 33">
            <a:extLst>
              <a:ext uri="{FF2B5EF4-FFF2-40B4-BE49-F238E27FC236}">
                <a16:creationId xmlns:a16="http://schemas.microsoft.com/office/drawing/2014/main" id="{A82F68E3-AB4B-C410-8309-5D1DBABC0983}"/>
              </a:ext>
            </a:extLst>
          </p:cNvPr>
          <p:cNvSpPr txBox="1"/>
          <p:nvPr/>
        </p:nvSpPr>
        <p:spPr>
          <a:xfrm>
            <a:off x="7448764" y="1621273"/>
            <a:ext cx="6138808" cy="923330"/>
          </a:xfrm>
          <a:prstGeom prst="rect">
            <a:avLst/>
          </a:prstGeom>
          <a:noFill/>
        </p:spPr>
        <p:txBody>
          <a:bodyPr wrap="square">
            <a:spAutoFit/>
          </a:bodyPr>
          <a:lstStyle/>
          <a:p>
            <a:r>
              <a:rPr lang="en-GB" dirty="0">
                <a:solidFill>
                  <a:schemeClr val="bg1"/>
                </a:solidFill>
              </a:rPr>
              <a:t>Normalization</a:t>
            </a:r>
            <a:r>
              <a:rPr lang="ar-EG" dirty="0">
                <a:solidFill>
                  <a:schemeClr val="bg1"/>
                </a:solidFill>
              </a:rPr>
              <a:t>:</a:t>
            </a:r>
          </a:p>
          <a:p>
            <a:r>
              <a:rPr lang="en-GB" dirty="0">
                <a:solidFill>
                  <a:schemeClr val="bg1"/>
                </a:solidFill>
              </a:rPr>
              <a:t>mean = [0.485, 0.456, 0.406]std = [0.229, 0.224, 0.225]</a:t>
            </a:r>
            <a:endParaRPr lang="ar-EG" dirty="0">
              <a:solidFill>
                <a:schemeClr val="bg1"/>
              </a:solidFill>
            </a:endParaRPr>
          </a:p>
          <a:p>
            <a:r>
              <a:rPr lang="en-GB" dirty="0">
                <a:solidFill>
                  <a:schemeClr val="bg1"/>
                </a:solidFill>
              </a:rPr>
              <a:t>This improves training stability and model convergence.</a:t>
            </a:r>
          </a:p>
        </p:txBody>
      </p:sp>
      <p:sp>
        <p:nvSpPr>
          <p:cNvPr id="36" name="TextBox 35">
            <a:extLst>
              <a:ext uri="{FF2B5EF4-FFF2-40B4-BE49-F238E27FC236}">
                <a16:creationId xmlns:a16="http://schemas.microsoft.com/office/drawing/2014/main" id="{AB4E16F5-6D52-09EC-E442-560BEDCD4C8D}"/>
              </a:ext>
            </a:extLst>
          </p:cNvPr>
          <p:cNvSpPr txBox="1"/>
          <p:nvPr/>
        </p:nvSpPr>
        <p:spPr>
          <a:xfrm>
            <a:off x="717907" y="4114800"/>
            <a:ext cx="5840858" cy="369332"/>
          </a:xfrm>
          <a:prstGeom prst="rect">
            <a:avLst/>
          </a:prstGeom>
          <a:noFill/>
        </p:spPr>
        <p:txBody>
          <a:bodyPr wrap="square">
            <a:spAutoFit/>
          </a:bodyPr>
          <a:lstStyle/>
          <a:p>
            <a:r>
              <a:rPr lang="en-GB" dirty="0">
                <a:solidFill>
                  <a:schemeClr val="bg1"/>
                </a:solidFill>
              </a:rPr>
              <a:t>Data Augmentation</a:t>
            </a:r>
          </a:p>
        </p:txBody>
      </p:sp>
      <p:sp>
        <p:nvSpPr>
          <p:cNvPr id="38" name="TextBox 37">
            <a:extLst>
              <a:ext uri="{FF2B5EF4-FFF2-40B4-BE49-F238E27FC236}">
                <a16:creationId xmlns:a16="http://schemas.microsoft.com/office/drawing/2014/main" id="{C7CC5308-DF1A-CFFE-F22D-9701B719A4B8}"/>
              </a:ext>
            </a:extLst>
          </p:cNvPr>
          <p:cNvSpPr txBox="1"/>
          <p:nvPr/>
        </p:nvSpPr>
        <p:spPr>
          <a:xfrm>
            <a:off x="7243282" y="3930134"/>
            <a:ext cx="7387118" cy="1200329"/>
          </a:xfrm>
          <a:prstGeom prst="rect">
            <a:avLst/>
          </a:prstGeom>
          <a:noFill/>
        </p:spPr>
        <p:txBody>
          <a:bodyPr wrap="square">
            <a:spAutoFit/>
          </a:bodyPr>
          <a:lstStyle/>
          <a:p>
            <a:r>
              <a:rPr lang="en-GB" dirty="0">
                <a:solidFill>
                  <a:schemeClr val="bg1"/>
                </a:solidFill>
              </a:rPr>
              <a:t>Label Encoding</a:t>
            </a:r>
            <a:r>
              <a:rPr lang="ar-EG" dirty="0">
                <a:solidFill>
                  <a:schemeClr val="bg1"/>
                </a:solidFill>
              </a:rPr>
              <a:t> :</a:t>
            </a:r>
            <a:endParaRPr lang="en-US" dirty="0">
              <a:solidFill>
                <a:schemeClr val="bg1"/>
              </a:solidFill>
            </a:endParaRPr>
          </a:p>
          <a:p>
            <a:endParaRPr lang="ar-EG" dirty="0">
              <a:solidFill>
                <a:schemeClr val="bg1"/>
              </a:solidFill>
            </a:endParaRPr>
          </a:p>
          <a:p>
            <a:r>
              <a:rPr lang="en-GB" dirty="0">
                <a:solidFill>
                  <a:schemeClr val="bg1"/>
                </a:solidFill>
              </a:rPr>
              <a:t>A Bidirectional Map was used to convert class names (Normal / Tuberculosis) into numeric labels and back.</a:t>
            </a:r>
            <a:r>
              <a:rPr lang="ar-EG" dirty="0">
                <a:solidFill>
                  <a:schemeClr val="bg1"/>
                </a:solidFill>
              </a:rPr>
              <a:t> </a:t>
            </a:r>
            <a:endParaRPr lang="en-GB" dirty="0">
              <a:solidFill>
                <a:schemeClr val="bg1"/>
              </a:solidFill>
            </a:endParaRPr>
          </a:p>
        </p:txBody>
      </p:sp>
      <p:sp>
        <p:nvSpPr>
          <p:cNvPr id="44" name="TextBox 43">
            <a:extLst>
              <a:ext uri="{FF2B5EF4-FFF2-40B4-BE49-F238E27FC236}">
                <a16:creationId xmlns:a16="http://schemas.microsoft.com/office/drawing/2014/main" id="{06167AE0-C4DC-12DB-54DB-6855387EA8C1}"/>
              </a:ext>
            </a:extLst>
          </p:cNvPr>
          <p:cNvSpPr txBox="1"/>
          <p:nvPr/>
        </p:nvSpPr>
        <p:spPr>
          <a:xfrm>
            <a:off x="4642634" y="6263254"/>
            <a:ext cx="4071135" cy="369332"/>
          </a:xfrm>
          <a:prstGeom prst="rect">
            <a:avLst/>
          </a:prstGeom>
          <a:noFill/>
        </p:spPr>
        <p:txBody>
          <a:bodyPr wrap="square">
            <a:spAutoFit/>
          </a:bodyPr>
          <a:lstStyle/>
          <a:p>
            <a:r>
              <a:rPr lang="en-GB" dirty="0">
                <a:solidFill>
                  <a:schemeClr val="bg1"/>
                </a:solidFill>
              </a:rPr>
              <a:t>Class Distribution Visualization:</a:t>
            </a:r>
          </a:p>
        </p:txBody>
      </p:sp>
    </p:spTree>
    <p:extLst>
      <p:ext uri="{BB962C8B-B14F-4D97-AF65-F5344CB8AC3E}">
        <p14:creationId xmlns:p14="http://schemas.microsoft.com/office/powerpoint/2010/main" val="8635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1000"/>
                                        <p:tgtEl>
                                          <p:spTgt spid="34"/>
                                        </p:tgtEl>
                                      </p:cBhvr>
                                    </p:animEffect>
                                    <p:anim calcmode="lin" valueType="num">
                                      <p:cBhvr>
                                        <p:cTn id="21" dur="1000" fill="hold"/>
                                        <p:tgtEl>
                                          <p:spTgt spid="34"/>
                                        </p:tgtEl>
                                        <p:attrNameLst>
                                          <p:attrName>ppt_x</p:attrName>
                                        </p:attrNameLst>
                                      </p:cBhvr>
                                      <p:tavLst>
                                        <p:tav tm="0">
                                          <p:val>
                                            <p:strVal val="#ppt_x"/>
                                          </p:val>
                                        </p:tav>
                                        <p:tav tm="100000">
                                          <p:val>
                                            <p:strVal val="#ppt_x"/>
                                          </p:val>
                                        </p:tav>
                                      </p:tavLst>
                                    </p:anim>
                                    <p:anim calcmode="lin" valueType="num">
                                      <p:cBhvr>
                                        <p:cTn id="2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0"/>
                                        <p:tgtEl>
                                          <p:spTgt spid="44"/>
                                        </p:tgtEl>
                                      </p:cBhvr>
                                    </p:animEffect>
                                    <p:anim calcmode="lin" valueType="num">
                                      <p:cBhvr>
                                        <p:cTn id="42" dur="1000" fill="hold"/>
                                        <p:tgtEl>
                                          <p:spTgt spid="44"/>
                                        </p:tgtEl>
                                        <p:attrNameLst>
                                          <p:attrName>ppt_x</p:attrName>
                                        </p:attrNameLst>
                                      </p:cBhvr>
                                      <p:tavLst>
                                        <p:tav tm="0">
                                          <p:val>
                                            <p:strVal val="#ppt_x"/>
                                          </p:val>
                                        </p:tav>
                                        <p:tav tm="100000">
                                          <p:val>
                                            <p:strVal val="#ppt_x"/>
                                          </p:val>
                                        </p:tav>
                                      </p:tavLst>
                                    </p:anim>
                                    <p:anim calcmode="lin" valueType="num">
                                      <p:cBhvr>
                                        <p:cTn id="4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0" grpId="0"/>
      <p:bldP spid="34" grpId="0"/>
      <p:bldP spid="36" grpId="0"/>
      <p:bldP spid="38" grpId="0"/>
      <p:bldP spid="4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TotalTime>
  <Words>1573</Words>
  <Application>Microsoft Office PowerPoint</Application>
  <PresentationFormat>Custom</PresentationFormat>
  <Paragraphs>301</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-apple-system</vt:lpstr>
      <vt:lpstr>Arial</vt:lpstr>
      <vt:lpstr>Calibri</vt:lpstr>
      <vt:lpstr>quote-cjk-patch</vt:lpstr>
      <vt:lpstr>Times New Roman</vt:lpstr>
      <vt:lpstr>思源黑体-思源黑体-Regular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kirolos Anwar</cp:lastModifiedBy>
  <cp:revision>65</cp:revision>
  <dcterms:created xsi:type="dcterms:W3CDTF">2025-08-27T09:50:58Z</dcterms:created>
  <dcterms:modified xsi:type="dcterms:W3CDTF">2025-09-26T13:22:54Z</dcterms:modified>
</cp:coreProperties>
</file>